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109"/>
  </p:notesMasterIdLst>
  <p:handoutMasterIdLst>
    <p:handoutMasterId r:id="rId110"/>
  </p:handoutMasterIdLst>
  <p:sldIdLst>
    <p:sldId id="272" r:id="rId3"/>
    <p:sldId id="556" r:id="rId4"/>
    <p:sldId id="628" r:id="rId5"/>
    <p:sldId id="629" r:id="rId6"/>
    <p:sldId id="630" r:id="rId7"/>
    <p:sldId id="623" r:id="rId8"/>
    <p:sldId id="626" r:id="rId9"/>
    <p:sldId id="599" r:id="rId10"/>
    <p:sldId id="625" r:id="rId11"/>
    <p:sldId id="627" r:id="rId12"/>
    <p:sldId id="619" r:id="rId13"/>
    <p:sldId id="618" r:id="rId14"/>
    <p:sldId id="617" r:id="rId15"/>
    <p:sldId id="634" r:id="rId16"/>
    <p:sldId id="633" r:id="rId17"/>
    <p:sldId id="636" r:id="rId18"/>
    <p:sldId id="637" r:id="rId19"/>
    <p:sldId id="664" r:id="rId20"/>
    <p:sldId id="665" r:id="rId21"/>
    <p:sldId id="648" r:id="rId22"/>
    <p:sldId id="635" r:id="rId23"/>
    <p:sldId id="659" r:id="rId24"/>
    <p:sldId id="697" r:id="rId25"/>
    <p:sldId id="639" r:id="rId26"/>
    <p:sldId id="640" r:id="rId27"/>
    <p:sldId id="641" r:id="rId28"/>
    <p:sldId id="642" r:id="rId29"/>
    <p:sldId id="643" r:id="rId30"/>
    <p:sldId id="644" r:id="rId31"/>
    <p:sldId id="645" r:id="rId32"/>
    <p:sldId id="646" r:id="rId33"/>
    <p:sldId id="647" r:id="rId34"/>
    <p:sldId id="660" r:id="rId35"/>
    <p:sldId id="650" r:id="rId36"/>
    <p:sldId id="651" r:id="rId37"/>
    <p:sldId id="652" r:id="rId38"/>
    <p:sldId id="655" r:id="rId39"/>
    <p:sldId id="661" r:id="rId40"/>
    <p:sldId id="649" r:id="rId41"/>
    <p:sldId id="654" r:id="rId42"/>
    <p:sldId id="657" r:id="rId43"/>
    <p:sldId id="658" r:id="rId44"/>
    <p:sldId id="719" r:id="rId45"/>
    <p:sldId id="720" r:id="rId46"/>
    <p:sldId id="721" r:id="rId47"/>
    <p:sldId id="662" r:id="rId48"/>
    <p:sldId id="653" r:id="rId49"/>
    <p:sldId id="663" r:id="rId50"/>
    <p:sldId id="666" r:id="rId51"/>
    <p:sldId id="667" r:id="rId52"/>
    <p:sldId id="668" r:id="rId53"/>
    <p:sldId id="669" r:id="rId54"/>
    <p:sldId id="670" r:id="rId55"/>
    <p:sldId id="671" r:id="rId56"/>
    <p:sldId id="672" r:id="rId57"/>
    <p:sldId id="673" r:id="rId58"/>
    <p:sldId id="674" r:id="rId59"/>
    <p:sldId id="675" r:id="rId60"/>
    <p:sldId id="676" r:id="rId61"/>
    <p:sldId id="677" r:id="rId62"/>
    <p:sldId id="678" r:id="rId63"/>
    <p:sldId id="698" r:id="rId64"/>
    <p:sldId id="679" r:id="rId65"/>
    <p:sldId id="680" r:id="rId66"/>
    <p:sldId id="656" r:id="rId67"/>
    <p:sldId id="683" r:id="rId68"/>
    <p:sldId id="685" r:id="rId69"/>
    <p:sldId id="688" r:id="rId70"/>
    <p:sldId id="687" r:id="rId71"/>
    <p:sldId id="686" r:id="rId72"/>
    <p:sldId id="689" r:id="rId73"/>
    <p:sldId id="690" r:id="rId74"/>
    <p:sldId id="682" r:id="rId75"/>
    <p:sldId id="691" r:id="rId76"/>
    <p:sldId id="692" r:id="rId77"/>
    <p:sldId id="693" r:id="rId78"/>
    <p:sldId id="694" r:id="rId79"/>
    <p:sldId id="695" r:id="rId80"/>
    <p:sldId id="681" r:id="rId81"/>
    <p:sldId id="699" r:id="rId82"/>
    <p:sldId id="700" r:id="rId83"/>
    <p:sldId id="724" r:id="rId84"/>
    <p:sldId id="701" r:id="rId85"/>
    <p:sldId id="702" r:id="rId86"/>
    <p:sldId id="703" r:id="rId87"/>
    <p:sldId id="704" r:id="rId88"/>
    <p:sldId id="705" r:id="rId89"/>
    <p:sldId id="706" r:id="rId90"/>
    <p:sldId id="707" r:id="rId91"/>
    <p:sldId id="708" r:id="rId92"/>
    <p:sldId id="718" r:id="rId93"/>
    <p:sldId id="709" r:id="rId94"/>
    <p:sldId id="710" r:id="rId95"/>
    <p:sldId id="696" r:id="rId96"/>
    <p:sldId id="711" r:id="rId97"/>
    <p:sldId id="712" r:id="rId98"/>
    <p:sldId id="713" r:id="rId99"/>
    <p:sldId id="714" r:id="rId100"/>
    <p:sldId id="715" r:id="rId101"/>
    <p:sldId id="716" r:id="rId102"/>
    <p:sldId id="717" r:id="rId103"/>
    <p:sldId id="631" r:id="rId104"/>
    <p:sldId id="722" r:id="rId105"/>
    <p:sldId id="723" r:id="rId106"/>
    <p:sldId id="632" r:id="rId107"/>
    <p:sldId id="525" r:id="rId108"/>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39" userDrawn="1">
          <p15:clr>
            <a:srgbClr val="A4A3A4"/>
          </p15:clr>
        </p15:guide>
        <p15:guide id="3" pos="2880" userDrawn="1">
          <p15:clr>
            <a:srgbClr val="A4A3A4"/>
          </p15:clr>
        </p15:guide>
        <p15:guide id="4" orient="horz" pos="640"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0000"/>
    <a:srgbClr val="E63312"/>
    <a:srgbClr val="404040"/>
    <a:srgbClr val="8F2578"/>
    <a:srgbClr val="387121"/>
    <a:srgbClr val="323492"/>
    <a:srgbClr val="C84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87" autoAdjust="0"/>
    <p:restoredTop sz="96265" autoAdjust="0"/>
  </p:normalViewPr>
  <p:slideViewPr>
    <p:cSldViewPr snapToGrid="0" snapToObjects="1" showGuides="1">
      <p:cViewPr varScale="1">
        <p:scale>
          <a:sx n="115" d="100"/>
          <a:sy n="115" d="100"/>
        </p:scale>
        <p:origin x="1182" y="114"/>
      </p:cViewPr>
      <p:guideLst>
        <p:guide orient="horz" pos="2160"/>
        <p:guide pos="3039"/>
        <p:guide pos="2880"/>
        <p:guide orient="horz" pos="6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7334"/>
    </p:cViewPr>
  </p:sorterViewPr>
  <p:notesViewPr>
    <p:cSldViewPr snapToGrid="0" snapToObjects="1" showGuides="1">
      <p:cViewPr varScale="1">
        <p:scale>
          <a:sx n="85" d="100"/>
          <a:sy n="85" d="100"/>
        </p:scale>
        <p:origin x="-3150" y="-9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5CC24ACB-6288-4210-8BB6-8669C8E017C6}" type="datetimeFigureOut">
              <a:rPr lang="de-DE" smtClean="0"/>
              <a:t>03.04.2025</a:t>
            </a:fld>
            <a:endParaRPr lang="de-DE"/>
          </a:p>
        </p:txBody>
      </p:sp>
      <p:sp>
        <p:nvSpPr>
          <p:cNvPr id="4" name="Fußzeilenplatzhalt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7CEEF060-B4FF-4400-8F24-EE9212043D06}" type="slidenum">
              <a:rPr lang="de-DE" smtClean="0"/>
              <a:t>‹Nr.›</a:t>
            </a:fld>
            <a:endParaRPr lang="de-DE"/>
          </a:p>
        </p:txBody>
      </p:sp>
    </p:spTree>
    <p:extLst>
      <p:ext uri="{BB962C8B-B14F-4D97-AF65-F5344CB8AC3E}">
        <p14:creationId xmlns:p14="http://schemas.microsoft.com/office/powerpoint/2010/main" val="2276982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C4BF0B31-89C5-4099-B62A-EBF002F1AA2B}" type="datetimeFigureOut">
              <a:rPr lang="en-GB" smtClean="0"/>
              <a:t>03/04/2025</a:t>
            </a:fld>
            <a:endParaRPr lang="en-GB"/>
          </a:p>
        </p:txBody>
      </p:sp>
      <p:sp>
        <p:nvSpPr>
          <p:cNvPr id="4" name="Folienbildplatzhalter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29C45E33-87B3-4CDB-9340-D6D0279746E0}" type="slidenum">
              <a:rPr lang="en-GB" smtClean="0"/>
              <a:t>‹Nr.›</a:t>
            </a:fld>
            <a:endParaRPr lang="en-GB"/>
          </a:p>
        </p:txBody>
      </p:sp>
    </p:spTree>
    <p:extLst>
      <p:ext uri="{BB962C8B-B14F-4D97-AF65-F5344CB8AC3E}">
        <p14:creationId xmlns:p14="http://schemas.microsoft.com/office/powerpoint/2010/main" val="106961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haltsslide">
    <p:spTree>
      <p:nvGrpSpPr>
        <p:cNvPr id="1" name=""/>
        <p:cNvGrpSpPr/>
        <p:nvPr/>
      </p:nvGrpSpPr>
      <p:grpSpPr>
        <a:xfrm>
          <a:off x="0" y="0"/>
          <a:ext cx="0" cy="0"/>
          <a:chOff x="0" y="0"/>
          <a:chExt cx="0" cy="0"/>
        </a:xfrm>
      </p:grpSpPr>
      <p:sp>
        <p:nvSpPr>
          <p:cNvPr id="2" name="Title 1"/>
          <p:cNvSpPr>
            <a:spLocks noGrp="1"/>
          </p:cNvSpPr>
          <p:nvPr>
            <p:ph type="title"/>
          </p:nvPr>
        </p:nvSpPr>
        <p:spPr>
          <a:xfrm>
            <a:off x="827088" y="132222"/>
            <a:ext cx="5810780" cy="1483853"/>
          </a:xfrm>
        </p:spPr>
        <p:txBody>
          <a:bodyPr/>
          <a:lstStyle>
            <a:lvl1pPr>
              <a:defRPr/>
            </a:lvl1pPr>
          </a:lstStyle>
          <a:p>
            <a:r>
              <a:rPr lang="de-DE" dirty="0" smtClean="0"/>
              <a:t>Titelmasterformat durch Klicken bearbeiten</a:t>
            </a:r>
            <a:endParaRPr lang="en-US" dirty="0"/>
          </a:p>
        </p:txBody>
      </p:sp>
      <p:sp>
        <p:nvSpPr>
          <p:cNvPr id="4" name="Date Placeholder 3"/>
          <p:cNvSpPr>
            <a:spLocks noGrp="1"/>
          </p:cNvSpPr>
          <p:nvPr>
            <p:ph type="dt" sz="half" idx="10"/>
          </p:nvPr>
        </p:nvSpPr>
        <p:spPr/>
        <p:txBody>
          <a:bodyPr/>
          <a:lstStyle>
            <a:lvl1pPr>
              <a:defRPr/>
            </a:lvl1pPr>
          </a:lstStyle>
          <a:p>
            <a:fld id="{C195EAF4-DBD9-4EED-A430-C06265D0C5A4}" type="datetime1">
              <a:rPr lang="de-DE" smtClean="0">
                <a:latin typeface="+mj-lt"/>
              </a:rPr>
              <a:pPr/>
              <a:t>03.04.2025</a:t>
            </a:fld>
            <a:endParaRPr lang="en-GB" dirty="0">
              <a:latin typeface="+mj-lt"/>
            </a:endParaRPr>
          </a:p>
        </p:txBody>
      </p:sp>
      <p:sp>
        <p:nvSpPr>
          <p:cNvPr id="6" name="Slide Number Placeholder 5"/>
          <p:cNvSpPr>
            <a:spLocks noGrp="1"/>
          </p:cNvSpPr>
          <p:nvPr>
            <p:ph type="sldNum" sz="quarter" idx="12"/>
          </p:nvPr>
        </p:nvSpPr>
        <p:spPr/>
        <p:txBody>
          <a:bodyPr/>
          <a:lstStyle>
            <a:lvl1pPr>
              <a:defRPr>
                <a:latin typeface="+mj-lt"/>
              </a:defRPr>
            </a:lvl1pPr>
          </a:lstStyle>
          <a:p>
            <a:fld id="{EB601F12-CBA6-4C2C-B88B-DEF710A11BAC}" type="slidenum">
              <a:rPr lang="en-GB" smtClean="0"/>
              <a:pPr/>
              <a:t>‹Nr.›</a:t>
            </a:fld>
            <a:endParaRPr lang="en-GB" dirty="0"/>
          </a:p>
        </p:txBody>
      </p:sp>
      <p:sp>
        <p:nvSpPr>
          <p:cNvPr id="7" name="Content Placeholder 3"/>
          <p:cNvSpPr>
            <a:spLocks noGrp="1"/>
          </p:cNvSpPr>
          <p:nvPr>
            <p:ph sz="half" idx="2"/>
          </p:nvPr>
        </p:nvSpPr>
        <p:spPr>
          <a:xfrm>
            <a:off x="827089" y="1989137"/>
            <a:ext cx="7993062" cy="3863975"/>
          </a:xfrm>
        </p:spPr>
        <p:txBody>
          <a:bodyPr/>
          <a:lstStyle>
            <a:lvl1pPr>
              <a:defRPr lang="de-DE" sz="2400" b="1" kern="1200" dirty="0" smtClean="0">
                <a:solidFill>
                  <a:srgbClr val="404040"/>
                </a:solidFill>
                <a:latin typeface="+mn-lt"/>
                <a:ea typeface="+mn-ea"/>
                <a:cs typeface="+mn-cs"/>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591685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2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sslide mit Bild lin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3487" y="1038578"/>
            <a:ext cx="5370513" cy="697090"/>
          </a:xfrm>
        </p:spPr>
        <p:txBody>
          <a:bodyPr anchor="b">
            <a:normAutofit/>
          </a:bodyPr>
          <a:lstStyle>
            <a:lvl1pPr>
              <a:defRPr sz="3600" baseline="0"/>
            </a:lvl1pPr>
          </a:lstStyle>
          <a:p>
            <a:r>
              <a:rPr lang="de-DE" dirty="0" smtClean="0"/>
              <a:t>Überschrift nur einzeilig</a:t>
            </a:r>
            <a:endParaRPr lang="en-US" dirty="0"/>
          </a:p>
        </p:txBody>
      </p:sp>
      <p:sp>
        <p:nvSpPr>
          <p:cNvPr id="5" name="Date Placeholder 4"/>
          <p:cNvSpPr>
            <a:spLocks noGrp="1"/>
          </p:cNvSpPr>
          <p:nvPr>
            <p:ph type="dt" sz="half" idx="10"/>
          </p:nvPr>
        </p:nvSpPr>
        <p:spPr/>
        <p:txBody>
          <a:bodyPr/>
          <a:lstStyle>
            <a:lvl1pPr>
              <a:defRPr/>
            </a:lvl1pPr>
          </a:lstStyle>
          <a:p>
            <a:r>
              <a:rPr lang="de-DE" smtClean="0">
                <a:latin typeface="+mj-lt"/>
              </a:rPr>
              <a:t>09.08.2016</a:t>
            </a:r>
            <a:endParaRPr lang="en-GB" dirty="0">
              <a:latin typeface="+mj-lt"/>
            </a:endParaRPr>
          </a:p>
        </p:txBody>
      </p:sp>
      <p:sp>
        <p:nvSpPr>
          <p:cNvPr id="7" name="Slide Number Placeholder 6"/>
          <p:cNvSpPr>
            <a:spLocks noGrp="1"/>
          </p:cNvSpPr>
          <p:nvPr>
            <p:ph type="sldNum" sz="quarter" idx="12"/>
          </p:nvPr>
        </p:nvSpPr>
        <p:spPr/>
        <p:txBody>
          <a:bodyPr/>
          <a:lstStyle/>
          <a:p>
            <a:fld id="{EB601F12-CBA6-4C2C-B88B-DEF710A11BAC}" type="slidenum">
              <a:rPr lang="en-GB" smtClean="0"/>
              <a:t>‹Nr.›</a:t>
            </a:fld>
            <a:endParaRPr lang="en-GB" dirty="0"/>
          </a:p>
        </p:txBody>
      </p:sp>
      <p:sp>
        <p:nvSpPr>
          <p:cNvPr id="9" name="Bildplatzhalter 8"/>
          <p:cNvSpPr>
            <a:spLocks noGrp="1"/>
          </p:cNvSpPr>
          <p:nvPr>
            <p:ph type="pic" sz="quarter" idx="13"/>
          </p:nvPr>
        </p:nvSpPr>
        <p:spPr>
          <a:xfrm>
            <a:off x="185675" y="533400"/>
            <a:ext cx="2819400" cy="5089926"/>
          </a:xfrm>
        </p:spPr>
        <p:txBody>
          <a:bodyPr/>
          <a:lstStyle>
            <a:lvl1pPr marL="0" indent="0">
              <a:buNone/>
              <a:defRPr/>
            </a:lvl1pPr>
          </a:lstStyle>
          <a:p>
            <a:endParaRPr lang="de-DE"/>
          </a:p>
        </p:txBody>
      </p:sp>
      <p:sp>
        <p:nvSpPr>
          <p:cNvPr id="8" name="Datumsplatzhalter 4"/>
          <p:cNvSpPr>
            <a:spLocks noGrp="1"/>
          </p:cNvSpPr>
          <p:nvPr userDrawn="1"/>
        </p:nvSpPr>
        <p:spPr>
          <a:xfrm>
            <a:off x="1128147" y="3334944"/>
            <a:ext cx="934457" cy="188113"/>
          </a:xfrm>
          <a:prstGeom prst="rect">
            <a:avLst/>
          </a:prstGeom>
        </p:spPr>
        <p:txBody>
          <a:bodyPr vert="horz" lIns="0" tIns="0" rIns="0" bIns="0" rtlCol="0" anchor="b" anchorCtr="0"/>
          <a:lstStyle>
            <a:defPPr>
              <a:defRPr lang="en-US"/>
            </a:defPPr>
            <a:lvl1pPr marL="0" algn="l"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07.01.2016</a:t>
            </a:r>
            <a:endParaRPr lang="en-GB" dirty="0"/>
          </a:p>
        </p:txBody>
      </p:sp>
      <p:sp>
        <p:nvSpPr>
          <p:cNvPr id="10" name="Fußzeilenplatzhalter 5"/>
          <p:cNvSpPr>
            <a:spLocks noGrp="1"/>
          </p:cNvSpPr>
          <p:nvPr userDrawn="1"/>
        </p:nvSpPr>
        <p:spPr>
          <a:xfrm>
            <a:off x="2230325" y="3334944"/>
            <a:ext cx="6338205" cy="188113"/>
          </a:xfrm>
          <a:prstGeom prst="rect">
            <a:avLst/>
          </a:prstGeom>
        </p:spPr>
        <p:txBody>
          <a:bodyPr vert="horz" lIns="0" tIns="0" rIns="0" bIns="0" rtlCol="0" anchor="b" anchorCtr="0"/>
          <a:lstStyle>
            <a:defPPr>
              <a:defRPr lang="en-US"/>
            </a:defPPr>
            <a:lvl1pPr marL="0" algn="l"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Landratsamt Hohenlohekreis |  </a:t>
            </a:r>
            <a:r>
              <a:rPr lang="en-GB" dirty="0" err="1" smtClean="0"/>
              <a:t>Forstamt</a:t>
            </a:r>
            <a:endParaRPr lang="en-GB" dirty="0"/>
          </a:p>
        </p:txBody>
      </p:sp>
      <p:sp>
        <p:nvSpPr>
          <p:cNvPr id="11" name="Foliennummernplatzhalter 6"/>
          <p:cNvSpPr>
            <a:spLocks noGrp="1"/>
          </p:cNvSpPr>
          <p:nvPr userDrawn="1"/>
        </p:nvSpPr>
        <p:spPr>
          <a:xfrm>
            <a:off x="575470" y="3334944"/>
            <a:ext cx="405719" cy="188113"/>
          </a:xfrm>
          <a:prstGeom prst="rect">
            <a:avLst/>
          </a:prstGeom>
        </p:spPr>
        <p:txBody>
          <a:bodyPr vert="horz" lIns="0" tIns="0" rIns="0" bIns="0" rtlCol="0" anchor="b" anchorCtr="0"/>
          <a:lstStyle>
            <a:defPPr>
              <a:defRPr lang="en-US"/>
            </a:defPPr>
            <a:lvl1pPr marL="0" algn="l"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601F12-CBA6-4C2C-B88B-DEF710A11BAC}" type="slidenum">
              <a:rPr lang="en-GB" smtClean="0"/>
              <a:pPr/>
              <a:t>‹Nr.›</a:t>
            </a:fld>
            <a:endParaRPr lang="en-GB" dirty="0"/>
          </a:p>
        </p:txBody>
      </p:sp>
      <p:sp>
        <p:nvSpPr>
          <p:cNvPr id="12" name="Content Placeholder 3"/>
          <p:cNvSpPr>
            <a:spLocks noGrp="1"/>
          </p:cNvSpPr>
          <p:nvPr>
            <p:ph sz="half" idx="2"/>
          </p:nvPr>
        </p:nvSpPr>
        <p:spPr>
          <a:xfrm>
            <a:off x="3773486" y="1968894"/>
            <a:ext cx="5370513" cy="3784206"/>
          </a:xfrm>
        </p:spPr>
        <p:txBody>
          <a:bodyPr/>
          <a:lstStyle>
            <a:lvl1pPr>
              <a:defRPr b="1">
                <a:solidFill>
                  <a:srgbClr val="E80000"/>
                </a:solidFill>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2124558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o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de-DE" dirty="0" smtClean="0">
                <a:latin typeface="+mj-lt"/>
              </a:rPr>
              <a:t>09.08.2016</a:t>
            </a:r>
            <a:endParaRPr lang="en-GB" dirty="0">
              <a:latin typeface="+mj-lt"/>
            </a:endParaRPr>
          </a:p>
        </p:txBody>
      </p:sp>
      <p:sp>
        <p:nvSpPr>
          <p:cNvPr id="4" name="Slide Number Placeholder 3"/>
          <p:cNvSpPr>
            <a:spLocks noGrp="1"/>
          </p:cNvSpPr>
          <p:nvPr>
            <p:ph type="sldNum" sz="quarter" idx="12"/>
          </p:nvPr>
        </p:nvSpPr>
        <p:spPr/>
        <p:txBody>
          <a:bodyPr/>
          <a:lstStyle>
            <a:lvl1pPr>
              <a:defRPr sz="1100"/>
            </a:lvl1pPr>
          </a:lstStyle>
          <a:p>
            <a:fld id="{EB601F12-CBA6-4C2C-B88B-DEF710A11BAC}" type="slidenum">
              <a:rPr lang="en-GB" smtClean="0"/>
              <a:pPr/>
              <a:t>‹Nr.›</a:t>
            </a:fld>
            <a:endParaRPr lang="en-GB" dirty="0"/>
          </a:p>
        </p:txBody>
      </p:sp>
    </p:spTree>
    <p:extLst>
      <p:ext uri="{BB962C8B-B14F-4D97-AF65-F5344CB8AC3E}">
        <p14:creationId xmlns:p14="http://schemas.microsoft.com/office/powerpoint/2010/main" val="1834843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Übergangsslide">
    <p:spTree>
      <p:nvGrpSpPr>
        <p:cNvPr id="1" name=""/>
        <p:cNvGrpSpPr/>
        <p:nvPr/>
      </p:nvGrpSpPr>
      <p:grpSpPr>
        <a:xfrm>
          <a:off x="0" y="0"/>
          <a:ext cx="0" cy="0"/>
          <a:chOff x="0" y="0"/>
          <a:chExt cx="0" cy="0"/>
        </a:xfrm>
      </p:grpSpPr>
      <p:sp>
        <p:nvSpPr>
          <p:cNvPr id="9" name="Rechteck 8"/>
          <p:cNvSpPr/>
          <p:nvPr userDrawn="1"/>
        </p:nvSpPr>
        <p:spPr>
          <a:xfrm>
            <a:off x="2999" y="1242106"/>
            <a:ext cx="9144000" cy="373969"/>
          </a:xfrm>
          <a:prstGeom prst="rect">
            <a:avLst/>
          </a:prstGeom>
          <a:solidFill>
            <a:srgbClr val="E15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7" name="Rechteck 6"/>
          <p:cNvSpPr/>
          <p:nvPr userDrawn="1"/>
        </p:nvSpPr>
        <p:spPr>
          <a:xfrm>
            <a:off x="0" y="1616074"/>
            <a:ext cx="9146999" cy="5070476"/>
          </a:xfrm>
          <a:prstGeom prst="rect">
            <a:avLst/>
          </a:prstGeom>
          <a:solidFill>
            <a:srgbClr val="C8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hasCustomPrompt="1"/>
          </p:nvPr>
        </p:nvSpPr>
        <p:spPr>
          <a:xfrm>
            <a:off x="827088" y="2607733"/>
            <a:ext cx="7993060" cy="1954743"/>
          </a:xfrm>
        </p:spPr>
        <p:txBody>
          <a:bodyPr anchor="t" anchorCtr="0">
            <a:normAutofit/>
          </a:bodyPr>
          <a:lstStyle>
            <a:lvl1pPr>
              <a:defRPr sz="4800">
                <a:solidFill>
                  <a:schemeClr val="bg1"/>
                </a:solidFill>
              </a:defRPr>
            </a:lvl1pPr>
          </a:lstStyle>
          <a:p>
            <a:r>
              <a:rPr lang="de-DE" dirty="0" err="1" smtClean="0"/>
              <a:t>Übergangsslide</a:t>
            </a:r>
            <a:endParaRPr lang="en-US" dirty="0"/>
          </a:p>
        </p:txBody>
      </p:sp>
    </p:spTree>
    <p:extLst>
      <p:ext uri="{BB962C8B-B14F-4D97-AF65-F5344CB8AC3E}">
        <p14:creationId xmlns:p14="http://schemas.microsoft.com/office/powerpoint/2010/main" val="3887627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366AA92-B77E-4749-9BEB-EFCC52823FA8}" type="datetimeFigureOut">
              <a:rPr lang="de-DE" smtClean="0"/>
              <a:t>03.04.2025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9E63F44-1E01-49D3-AED9-65B73762437A}" type="slidenum">
              <a:rPr lang="de-DE" smtClean="0"/>
              <a:t>‹Nr.›</a:t>
            </a:fld>
            <a:endParaRPr lang="de-DE"/>
          </a:p>
        </p:txBody>
      </p:sp>
    </p:spTree>
    <p:extLst>
      <p:ext uri="{BB962C8B-B14F-4D97-AF65-F5344CB8AC3E}">
        <p14:creationId xmlns:p14="http://schemas.microsoft.com/office/powerpoint/2010/main" val="4143209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slide">
    <p:spTree>
      <p:nvGrpSpPr>
        <p:cNvPr id="1" name=""/>
        <p:cNvGrpSpPr/>
        <p:nvPr/>
      </p:nvGrpSpPr>
      <p:grpSpPr>
        <a:xfrm>
          <a:off x="0" y="0"/>
          <a:ext cx="0" cy="0"/>
          <a:chOff x="0" y="0"/>
          <a:chExt cx="0" cy="0"/>
        </a:xfrm>
      </p:grpSpPr>
      <p:sp>
        <p:nvSpPr>
          <p:cNvPr id="2" name="Title 1"/>
          <p:cNvSpPr>
            <a:spLocks noGrp="1"/>
          </p:cNvSpPr>
          <p:nvPr>
            <p:ph type="title"/>
          </p:nvPr>
        </p:nvSpPr>
        <p:spPr>
          <a:xfrm>
            <a:off x="827088" y="132222"/>
            <a:ext cx="5810780" cy="1483853"/>
          </a:xfrm>
        </p:spPr>
        <p:txBody>
          <a:bodyPr/>
          <a:lstStyle>
            <a:lvl1pPr>
              <a:defRPr/>
            </a:lvl1pPr>
          </a:lstStyle>
          <a:p>
            <a:r>
              <a:rPr lang="de-DE" dirty="0" smtClean="0"/>
              <a:t>Titelmasterformat durch Klicken bearbeiten</a:t>
            </a:r>
            <a:endParaRPr lang="en-US" dirty="0"/>
          </a:p>
        </p:txBody>
      </p:sp>
      <p:sp>
        <p:nvSpPr>
          <p:cNvPr id="4" name="Date Placeholder 3"/>
          <p:cNvSpPr>
            <a:spLocks noGrp="1"/>
          </p:cNvSpPr>
          <p:nvPr>
            <p:ph type="dt" sz="half" idx="10"/>
          </p:nvPr>
        </p:nvSpPr>
        <p:spPr/>
        <p:txBody>
          <a:bodyPr/>
          <a:lstStyle>
            <a:lvl1pPr>
              <a:defRPr/>
            </a:lvl1pPr>
          </a:lstStyle>
          <a:p>
            <a:fld id="{C195EAF4-DBD9-4EED-A430-C06265D0C5A4}" type="datetime1">
              <a:rPr lang="de-DE" smtClean="0">
                <a:latin typeface="+mj-lt"/>
              </a:rPr>
              <a:pPr/>
              <a:t>03.04.2025</a:t>
            </a:fld>
            <a:endParaRPr lang="en-GB" dirty="0">
              <a:latin typeface="+mj-lt"/>
            </a:endParaRPr>
          </a:p>
        </p:txBody>
      </p:sp>
      <p:sp>
        <p:nvSpPr>
          <p:cNvPr id="6" name="Slide Number Placeholder 5"/>
          <p:cNvSpPr>
            <a:spLocks noGrp="1"/>
          </p:cNvSpPr>
          <p:nvPr>
            <p:ph type="sldNum" sz="quarter" idx="12"/>
          </p:nvPr>
        </p:nvSpPr>
        <p:spPr/>
        <p:txBody>
          <a:bodyPr/>
          <a:lstStyle>
            <a:lvl1pPr>
              <a:defRPr>
                <a:latin typeface="+mj-lt"/>
              </a:defRPr>
            </a:lvl1pPr>
          </a:lstStyle>
          <a:p>
            <a:fld id="{EB601F12-CBA6-4C2C-B88B-DEF710A11BAC}" type="slidenum">
              <a:rPr lang="en-GB" smtClean="0"/>
              <a:pPr/>
              <a:t>‹Nr.›</a:t>
            </a:fld>
            <a:endParaRPr lang="en-GB" dirty="0"/>
          </a:p>
        </p:txBody>
      </p:sp>
      <p:sp>
        <p:nvSpPr>
          <p:cNvPr id="7" name="Content Placeholder 3"/>
          <p:cNvSpPr>
            <a:spLocks noGrp="1"/>
          </p:cNvSpPr>
          <p:nvPr>
            <p:ph sz="half" idx="2"/>
          </p:nvPr>
        </p:nvSpPr>
        <p:spPr>
          <a:xfrm>
            <a:off x="827089" y="1989137"/>
            <a:ext cx="7993062" cy="3863975"/>
          </a:xfrm>
        </p:spPr>
        <p:txBody>
          <a:bodyPr/>
          <a:lstStyle>
            <a:lvl1pPr>
              <a:defRPr lang="de-DE" sz="2400" b="1" kern="1200" dirty="0" smtClean="0">
                <a:solidFill>
                  <a:srgbClr val="404040"/>
                </a:solidFill>
                <a:latin typeface="+mn-lt"/>
                <a:ea typeface="+mn-ea"/>
                <a:cs typeface="+mn-cs"/>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82054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25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slide mit Subline">
    <p:spTree>
      <p:nvGrpSpPr>
        <p:cNvPr id="1" name=""/>
        <p:cNvGrpSpPr/>
        <p:nvPr/>
      </p:nvGrpSpPr>
      <p:grpSpPr>
        <a:xfrm>
          <a:off x="0" y="0"/>
          <a:ext cx="0" cy="0"/>
          <a:chOff x="0" y="0"/>
          <a:chExt cx="0" cy="0"/>
        </a:xfrm>
      </p:grpSpPr>
      <p:sp>
        <p:nvSpPr>
          <p:cNvPr id="2" name="Title 1"/>
          <p:cNvSpPr>
            <a:spLocks noGrp="1"/>
          </p:cNvSpPr>
          <p:nvPr>
            <p:ph type="title"/>
          </p:nvPr>
        </p:nvSpPr>
        <p:spPr>
          <a:xfrm>
            <a:off x="827088" y="145279"/>
            <a:ext cx="5825289" cy="1470795"/>
          </a:xfrm>
        </p:spPr>
        <p:txBody>
          <a:bodyPr/>
          <a:lstStyle>
            <a:lvl1pPr>
              <a:defRPr>
                <a:solidFill>
                  <a:schemeClr val="tx1">
                    <a:lumMod val="75000"/>
                    <a:lumOff val="25000"/>
                  </a:schemeClr>
                </a:solidFill>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827088" y="1989137"/>
            <a:ext cx="7993062" cy="515938"/>
          </a:xfrm>
        </p:spPr>
        <p:txBody>
          <a:bodyPr anchor="b"/>
          <a:lstStyle>
            <a:lvl1pPr marL="0" indent="0">
              <a:spcBef>
                <a:spcPts val="0"/>
              </a:spcBef>
              <a:buNone/>
              <a:defRPr sz="2400" b="1">
                <a:solidFill>
                  <a:srgbClr val="E8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Content Placeholder 3"/>
          <p:cNvSpPr>
            <a:spLocks noGrp="1"/>
          </p:cNvSpPr>
          <p:nvPr>
            <p:ph sz="half" idx="2"/>
          </p:nvPr>
        </p:nvSpPr>
        <p:spPr>
          <a:xfrm>
            <a:off x="827088" y="2744788"/>
            <a:ext cx="7993060" cy="3108325"/>
          </a:xfrm>
        </p:spPr>
        <p:txBody>
          <a:bodyPr/>
          <a:lstStyle>
            <a:lvl1pPr>
              <a:defRPr b="0">
                <a:solidFill>
                  <a:schemeClr val="tx1"/>
                </a:solidFill>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Date Placeholder 6"/>
          <p:cNvSpPr>
            <a:spLocks noGrp="1"/>
          </p:cNvSpPr>
          <p:nvPr>
            <p:ph type="dt" sz="half" idx="10"/>
          </p:nvPr>
        </p:nvSpPr>
        <p:spPr/>
        <p:txBody>
          <a:bodyPr/>
          <a:lstStyle>
            <a:lvl1pPr>
              <a:defRPr>
                <a:latin typeface="+mj-lt"/>
              </a:defRPr>
            </a:lvl1pPr>
          </a:lstStyle>
          <a:p>
            <a:r>
              <a:rPr lang="de-DE" smtClean="0"/>
              <a:t>09.08.2016</a:t>
            </a:r>
            <a:endParaRPr lang="en-GB" dirty="0"/>
          </a:p>
        </p:txBody>
      </p:sp>
      <p:sp>
        <p:nvSpPr>
          <p:cNvPr id="9" name="Slide Number Placeholder 8"/>
          <p:cNvSpPr>
            <a:spLocks noGrp="1"/>
          </p:cNvSpPr>
          <p:nvPr>
            <p:ph type="sldNum" sz="quarter" idx="12"/>
          </p:nvPr>
        </p:nvSpPr>
        <p:spPr/>
        <p:txBody>
          <a:bodyPr/>
          <a:lstStyle>
            <a:lvl1pPr>
              <a:defRPr>
                <a:latin typeface="+mj-lt"/>
              </a:defRPr>
            </a:lvl1pPr>
          </a:lstStyle>
          <a:p>
            <a:fld id="{EB601F12-CBA6-4C2C-B88B-DEF710A11BAC}" type="slidenum">
              <a:rPr lang="en-GB" smtClean="0"/>
              <a:pPr/>
              <a:t>‹Nr.›</a:t>
            </a:fld>
            <a:endParaRPr lang="en-GB" dirty="0"/>
          </a:p>
        </p:txBody>
      </p:sp>
    </p:spTree>
    <p:extLst>
      <p:ext uri="{BB962C8B-B14F-4D97-AF65-F5344CB8AC3E}">
        <p14:creationId xmlns:p14="http://schemas.microsoft.com/office/powerpoint/2010/main" val="1941399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72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altssslide mit 2 Spal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Titelmasterformat durch Klicken bearbeiten</a:t>
            </a:r>
            <a:endParaRPr lang="en-US" dirty="0"/>
          </a:p>
        </p:txBody>
      </p:sp>
      <p:sp>
        <p:nvSpPr>
          <p:cNvPr id="3" name="Content Placeholder 2"/>
          <p:cNvSpPr>
            <a:spLocks noGrp="1"/>
          </p:cNvSpPr>
          <p:nvPr>
            <p:ph sz="half" idx="1"/>
          </p:nvPr>
        </p:nvSpPr>
        <p:spPr>
          <a:xfrm>
            <a:off x="827088" y="1989138"/>
            <a:ext cx="3888000" cy="3863976"/>
          </a:xfrm>
        </p:spPr>
        <p:txBody>
          <a:bodyPr/>
          <a:lstStyle>
            <a:lvl1pPr>
              <a:defRPr lang="de-DE" sz="2400" b="1" kern="1200" dirty="0" smtClean="0">
                <a:solidFill>
                  <a:srgbClr val="404040"/>
                </a:solidFill>
                <a:latin typeface="+mn-lt"/>
                <a:ea typeface="+mn-ea"/>
                <a:cs typeface="+mn-cs"/>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Content Placeholder 3"/>
          <p:cNvSpPr>
            <a:spLocks noGrp="1"/>
          </p:cNvSpPr>
          <p:nvPr>
            <p:ph sz="half" idx="2"/>
          </p:nvPr>
        </p:nvSpPr>
        <p:spPr>
          <a:xfrm>
            <a:off x="4933953" y="1989137"/>
            <a:ext cx="3886200" cy="3863976"/>
          </a:xfrm>
        </p:spPr>
        <p:txBody>
          <a:bodyPr/>
          <a:lstStyle>
            <a:lvl1pPr>
              <a:defRPr lang="de-DE" sz="2400" b="1" kern="1200" dirty="0" smtClean="0">
                <a:solidFill>
                  <a:srgbClr val="404040"/>
                </a:solidFill>
                <a:latin typeface="+mn-lt"/>
                <a:ea typeface="+mn-ea"/>
                <a:cs typeface="+mn-cs"/>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Date Placeholder 4"/>
          <p:cNvSpPr>
            <a:spLocks noGrp="1"/>
          </p:cNvSpPr>
          <p:nvPr>
            <p:ph type="dt" sz="half" idx="10"/>
          </p:nvPr>
        </p:nvSpPr>
        <p:spPr/>
        <p:txBody>
          <a:bodyPr/>
          <a:lstStyle>
            <a:lvl1pPr>
              <a:defRPr/>
            </a:lvl1pPr>
          </a:lstStyle>
          <a:p>
            <a:fld id="{B217700E-E33D-43BA-BF25-A40D8BB09721}" type="datetime1">
              <a:rPr lang="de-DE" smtClean="0">
                <a:latin typeface="+mj-lt"/>
              </a:rPr>
              <a:pPr/>
              <a:t>03.04.2025</a:t>
            </a:fld>
            <a:endParaRPr lang="en-GB" dirty="0">
              <a:latin typeface="+mj-lt"/>
            </a:endParaRPr>
          </a:p>
        </p:txBody>
      </p:sp>
      <p:sp>
        <p:nvSpPr>
          <p:cNvPr id="7" name="Slide Number Placeholder 6"/>
          <p:cNvSpPr>
            <a:spLocks noGrp="1"/>
          </p:cNvSpPr>
          <p:nvPr>
            <p:ph type="sldNum" sz="quarter" idx="12"/>
          </p:nvPr>
        </p:nvSpPr>
        <p:spPr/>
        <p:txBody>
          <a:bodyPr/>
          <a:lstStyle>
            <a:lvl1pPr>
              <a:defRPr>
                <a:latin typeface="+mj-lt"/>
              </a:defRPr>
            </a:lvl1pPr>
          </a:lstStyle>
          <a:p>
            <a:fld id="{EB601F12-CBA6-4C2C-B88B-DEF710A11BAC}" type="slidenum">
              <a:rPr lang="en-GB" smtClean="0"/>
              <a:pPr/>
              <a:t>‹Nr.›</a:t>
            </a:fld>
            <a:endParaRPr lang="en-GB" dirty="0"/>
          </a:p>
        </p:txBody>
      </p:sp>
    </p:spTree>
    <p:extLst>
      <p:ext uri="{BB962C8B-B14F-4D97-AF65-F5344CB8AC3E}">
        <p14:creationId xmlns:p14="http://schemas.microsoft.com/office/powerpoint/2010/main" val="1563728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2-spalter mit Subline">
    <p:spTree>
      <p:nvGrpSpPr>
        <p:cNvPr id="1" name=""/>
        <p:cNvGrpSpPr/>
        <p:nvPr/>
      </p:nvGrpSpPr>
      <p:grpSpPr>
        <a:xfrm>
          <a:off x="0" y="0"/>
          <a:ext cx="0" cy="0"/>
          <a:chOff x="0" y="0"/>
          <a:chExt cx="0" cy="0"/>
        </a:xfrm>
      </p:grpSpPr>
      <p:sp>
        <p:nvSpPr>
          <p:cNvPr id="2" name="Title 1"/>
          <p:cNvSpPr>
            <a:spLocks noGrp="1"/>
          </p:cNvSpPr>
          <p:nvPr>
            <p:ph type="title"/>
          </p:nvPr>
        </p:nvSpPr>
        <p:spPr>
          <a:xfrm>
            <a:off x="827088" y="102550"/>
            <a:ext cx="5799490" cy="1513526"/>
          </a:xfrm>
        </p:spPr>
        <p:txBody>
          <a:bodyPr/>
          <a:lstStyle>
            <a:lvl1pPr>
              <a:defRPr>
                <a:solidFill>
                  <a:schemeClr val="tx1">
                    <a:lumMod val="75000"/>
                    <a:lumOff val="25000"/>
                  </a:schemeClr>
                </a:solidFill>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827088" y="1989137"/>
            <a:ext cx="3888000" cy="515938"/>
          </a:xfrm>
        </p:spPr>
        <p:txBody>
          <a:bodyPr anchor="b">
            <a:normAutofit/>
          </a:bodyPr>
          <a:lstStyle>
            <a:lvl1pPr marL="0" indent="0">
              <a:spcBef>
                <a:spcPts val="0"/>
              </a:spcBef>
              <a:buNone/>
              <a:defRPr lang="de-DE" sz="2400" b="1" kern="1200" dirty="0" smtClean="0">
                <a:solidFill>
                  <a:srgbClr val="E80000"/>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Content Placeholder 3"/>
          <p:cNvSpPr>
            <a:spLocks noGrp="1"/>
          </p:cNvSpPr>
          <p:nvPr>
            <p:ph sz="half" idx="2"/>
          </p:nvPr>
        </p:nvSpPr>
        <p:spPr>
          <a:xfrm>
            <a:off x="827088" y="2744788"/>
            <a:ext cx="3888000" cy="3108325"/>
          </a:xfrm>
        </p:spPr>
        <p:txBody>
          <a:bodyPr/>
          <a:lstStyle>
            <a:lvl1pPr>
              <a:defRPr b="0">
                <a:solidFill>
                  <a:schemeClr val="tx1"/>
                </a:solidFill>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Text Placeholder 4"/>
          <p:cNvSpPr>
            <a:spLocks noGrp="1"/>
          </p:cNvSpPr>
          <p:nvPr>
            <p:ph type="body" sz="quarter" idx="3"/>
          </p:nvPr>
        </p:nvSpPr>
        <p:spPr>
          <a:xfrm>
            <a:off x="4931224" y="1989137"/>
            <a:ext cx="3887391" cy="515937"/>
          </a:xfrm>
        </p:spPr>
        <p:txBody>
          <a:bodyPr anchor="b">
            <a:normAutofit/>
          </a:bodyPr>
          <a:lstStyle>
            <a:lvl1pPr marL="0" indent="0">
              <a:buNone/>
              <a:defRPr lang="de-DE" sz="2400" b="1" kern="1200" dirty="0" smtClean="0">
                <a:solidFill>
                  <a:srgbClr val="E80000"/>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6" name="Content Placeholder 5"/>
          <p:cNvSpPr>
            <a:spLocks noGrp="1"/>
          </p:cNvSpPr>
          <p:nvPr>
            <p:ph sz="quarter" idx="4"/>
          </p:nvPr>
        </p:nvSpPr>
        <p:spPr>
          <a:xfrm>
            <a:off x="4931224" y="2744789"/>
            <a:ext cx="3887391" cy="3108324"/>
          </a:xfrm>
        </p:spPr>
        <p:txBody>
          <a:bodyPr/>
          <a:lstStyle>
            <a:lvl1pPr>
              <a:defRPr b="0">
                <a:solidFill>
                  <a:schemeClr val="tx1"/>
                </a:solidFill>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Date Placeholder 6"/>
          <p:cNvSpPr>
            <a:spLocks noGrp="1"/>
          </p:cNvSpPr>
          <p:nvPr>
            <p:ph type="dt" sz="half" idx="10"/>
          </p:nvPr>
        </p:nvSpPr>
        <p:spPr/>
        <p:txBody>
          <a:bodyPr/>
          <a:lstStyle/>
          <a:p>
            <a:r>
              <a:rPr lang="de-DE" smtClean="0">
                <a:latin typeface="+mj-lt"/>
              </a:rPr>
              <a:t>09.08.2016</a:t>
            </a:r>
            <a:endParaRPr lang="en-GB" dirty="0">
              <a:latin typeface="+mj-lt"/>
            </a:endParaRPr>
          </a:p>
        </p:txBody>
      </p:sp>
      <p:sp>
        <p:nvSpPr>
          <p:cNvPr id="9" name="Slide Number Placeholder 8"/>
          <p:cNvSpPr>
            <a:spLocks noGrp="1"/>
          </p:cNvSpPr>
          <p:nvPr>
            <p:ph type="sldNum" sz="quarter" idx="12"/>
          </p:nvPr>
        </p:nvSpPr>
        <p:spPr/>
        <p:txBody>
          <a:bodyPr/>
          <a:lstStyle>
            <a:lvl1pPr>
              <a:defRPr sz="1100">
                <a:latin typeface="+mj-lt"/>
              </a:defRPr>
            </a:lvl1pPr>
          </a:lstStyle>
          <a:p>
            <a:fld id="{EB601F12-CBA6-4C2C-B88B-DEF710A11BAC}" type="slidenum">
              <a:rPr lang="en-GB" smtClean="0"/>
              <a:pPr/>
              <a:t>‹Nr.›</a:t>
            </a:fld>
            <a:endParaRPr lang="en-GB" dirty="0"/>
          </a:p>
        </p:txBody>
      </p:sp>
    </p:spTree>
    <p:extLst>
      <p:ext uri="{BB962C8B-B14F-4D97-AF65-F5344CB8AC3E}">
        <p14:creationId xmlns:p14="http://schemas.microsoft.com/office/powerpoint/2010/main" val="3967379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72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lide mur mit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Titelmasterformat durch Klicken bearbeiten</a:t>
            </a:r>
            <a:endParaRPr lang="en-US" dirty="0"/>
          </a:p>
        </p:txBody>
      </p:sp>
      <p:sp>
        <p:nvSpPr>
          <p:cNvPr id="3" name="Date Placeholder 2"/>
          <p:cNvSpPr>
            <a:spLocks noGrp="1"/>
          </p:cNvSpPr>
          <p:nvPr>
            <p:ph type="dt" sz="half" idx="10"/>
          </p:nvPr>
        </p:nvSpPr>
        <p:spPr/>
        <p:txBody>
          <a:bodyPr/>
          <a:lstStyle/>
          <a:p>
            <a:r>
              <a:rPr lang="de-DE" smtClean="0">
                <a:latin typeface="+mj-lt"/>
              </a:rPr>
              <a:t>09.08.2016</a:t>
            </a:r>
            <a:endParaRPr lang="en-GB" dirty="0">
              <a:latin typeface="+mj-lt"/>
            </a:endParaRPr>
          </a:p>
        </p:txBody>
      </p:sp>
      <p:sp>
        <p:nvSpPr>
          <p:cNvPr id="5" name="Slide Number Placeholder 4"/>
          <p:cNvSpPr>
            <a:spLocks noGrp="1"/>
          </p:cNvSpPr>
          <p:nvPr>
            <p:ph type="sldNum" sz="quarter" idx="12"/>
          </p:nvPr>
        </p:nvSpPr>
        <p:spPr/>
        <p:txBody>
          <a:bodyPr/>
          <a:lstStyle>
            <a:lvl1pPr>
              <a:defRPr sz="1100">
                <a:latin typeface="+mj-lt"/>
              </a:defRPr>
            </a:lvl1pPr>
          </a:lstStyle>
          <a:p>
            <a:fld id="{EB601F12-CBA6-4C2C-B88B-DEF710A11BAC}" type="slidenum">
              <a:rPr lang="en-GB" smtClean="0"/>
              <a:pPr/>
              <a:t>‹Nr.›</a:t>
            </a:fld>
            <a:endParaRPr lang="en-GB" dirty="0"/>
          </a:p>
        </p:txBody>
      </p:sp>
    </p:spTree>
    <p:extLst>
      <p:ext uri="{BB962C8B-B14F-4D97-AF65-F5344CB8AC3E}">
        <p14:creationId xmlns:p14="http://schemas.microsoft.com/office/powerpoint/2010/main" val="763633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6" name="Rechteck 5"/>
          <p:cNvSpPr/>
          <p:nvPr userDrawn="1"/>
        </p:nvSpPr>
        <p:spPr>
          <a:xfrm>
            <a:off x="6062132" y="0"/>
            <a:ext cx="3081867" cy="1353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0" y="4237264"/>
            <a:ext cx="9144000" cy="2420711"/>
          </a:xfrm>
          <a:prstGeom prst="rect">
            <a:avLst/>
          </a:prstGeom>
          <a:solidFill>
            <a:srgbClr val="C8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 name="Title 1"/>
          <p:cNvSpPr>
            <a:spLocks noGrp="1"/>
          </p:cNvSpPr>
          <p:nvPr>
            <p:ph type="ctrTitle"/>
          </p:nvPr>
        </p:nvSpPr>
        <p:spPr>
          <a:xfrm>
            <a:off x="786268" y="1501779"/>
            <a:ext cx="7993062" cy="1445528"/>
          </a:xfrm>
        </p:spPr>
        <p:txBody>
          <a:bodyPr anchor="t" anchorCtr="0">
            <a:normAutofit/>
          </a:bodyPr>
          <a:lstStyle>
            <a:lvl1pPr algn="l">
              <a:defRPr sz="4800"/>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786268" y="3014571"/>
            <a:ext cx="7993062" cy="700540"/>
          </a:xfrm>
        </p:spPr>
        <p:txBody>
          <a:bodyPr>
            <a:normAutofit/>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12" name="Grafik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3448"/>
          <a:stretch/>
        </p:blipFill>
        <p:spPr>
          <a:xfrm>
            <a:off x="6172200" y="182586"/>
            <a:ext cx="2971800" cy="1093191"/>
          </a:xfrm>
          <a:prstGeom prst="rect">
            <a:avLst/>
          </a:prstGeom>
        </p:spPr>
      </p:pic>
      <p:sp>
        <p:nvSpPr>
          <p:cNvPr id="9" name="Textplatzhalter 8"/>
          <p:cNvSpPr>
            <a:spLocks noGrp="1"/>
          </p:cNvSpPr>
          <p:nvPr>
            <p:ph type="body" sz="quarter" idx="14" hasCustomPrompt="1"/>
          </p:nvPr>
        </p:nvSpPr>
        <p:spPr>
          <a:xfrm>
            <a:off x="5904089" y="4435713"/>
            <a:ext cx="3138311" cy="497531"/>
          </a:xfrm>
        </p:spPr>
        <p:txBody>
          <a:bodyPr>
            <a:noAutofit/>
          </a:bodyPr>
          <a:lstStyle>
            <a:lvl1pPr marL="0" indent="0">
              <a:lnSpc>
                <a:spcPts val="1800"/>
              </a:lnSpc>
              <a:spcBef>
                <a:spcPts val="0"/>
              </a:spcBef>
              <a:buNone/>
              <a:defRPr sz="2200" b="1">
                <a:solidFill>
                  <a:schemeClr val="bg1"/>
                </a:solidFill>
                <a:latin typeface="+mj-lt"/>
              </a:defRPr>
            </a:lvl1pPr>
            <a:lvl2pPr marL="179388" indent="0">
              <a:buNone/>
              <a:defRPr/>
            </a:lvl2pPr>
            <a:lvl3pPr marL="269875" indent="0">
              <a:buNone/>
              <a:defRPr/>
            </a:lvl3pPr>
            <a:lvl4pPr marL="1371600" indent="0">
              <a:buNone/>
              <a:defRPr/>
            </a:lvl4pPr>
            <a:lvl5pPr marL="1828800" indent="0">
              <a:buNone/>
              <a:defRPr/>
            </a:lvl5pPr>
          </a:lstStyle>
          <a:p>
            <a:pPr lvl="0"/>
            <a:r>
              <a:rPr lang="de-DE" dirty="0" smtClean="0"/>
              <a:t>Name</a:t>
            </a:r>
          </a:p>
        </p:txBody>
      </p:sp>
      <p:sp>
        <p:nvSpPr>
          <p:cNvPr id="14" name="Bildplatzhalter 13"/>
          <p:cNvSpPr>
            <a:spLocks noGrp="1"/>
          </p:cNvSpPr>
          <p:nvPr>
            <p:ph type="pic" sz="quarter" idx="15"/>
          </p:nvPr>
        </p:nvSpPr>
        <p:spPr>
          <a:xfrm>
            <a:off x="786268" y="3863295"/>
            <a:ext cx="4828645" cy="2589893"/>
          </a:xfrm>
          <a:solidFill>
            <a:schemeClr val="bg1">
              <a:lumMod val="95000"/>
            </a:schemeClr>
          </a:solidFill>
        </p:spPr>
        <p:txBody>
          <a:bodyPr/>
          <a:lstStyle>
            <a:lvl1pPr marL="0" indent="0">
              <a:buFontTx/>
              <a:buNone/>
              <a:defRPr/>
            </a:lvl1pPr>
          </a:lstStyle>
          <a:p>
            <a:endParaRPr lang="de-DE" dirty="0"/>
          </a:p>
        </p:txBody>
      </p:sp>
      <p:sp>
        <p:nvSpPr>
          <p:cNvPr id="13" name="Rechteck 12"/>
          <p:cNvSpPr/>
          <p:nvPr userDrawn="1"/>
        </p:nvSpPr>
        <p:spPr>
          <a:xfrm>
            <a:off x="0" y="3863295"/>
            <a:ext cx="9144000" cy="373969"/>
          </a:xfrm>
          <a:prstGeom prst="rect">
            <a:avLst/>
          </a:prstGeom>
          <a:solidFill>
            <a:srgbClr val="E15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4" name="Textfeld 3"/>
          <p:cNvSpPr txBox="1"/>
          <p:nvPr userDrawn="1"/>
        </p:nvSpPr>
        <p:spPr>
          <a:xfrm>
            <a:off x="5838247" y="5035663"/>
            <a:ext cx="3204153" cy="984885"/>
          </a:xfrm>
          <a:prstGeom prst="rect">
            <a:avLst/>
          </a:prstGeom>
          <a:noFill/>
        </p:spPr>
        <p:txBody>
          <a:bodyPr wrap="square" rtlCol="0">
            <a:spAutoFit/>
          </a:bodyPr>
          <a:lstStyle/>
          <a:p>
            <a:r>
              <a:rPr lang="de-DE" sz="1800" b="1" kern="1200" dirty="0" smtClean="0">
                <a:solidFill>
                  <a:schemeClr val="bg1"/>
                </a:solidFill>
                <a:latin typeface="+mn-lt"/>
                <a:ea typeface="+mn-ea"/>
                <a:cs typeface="+mn-cs"/>
              </a:rPr>
              <a:t>Landratsamt Hohenlohekreis</a:t>
            </a:r>
          </a:p>
          <a:p>
            <a:r>
              <a:rPr lang="de-DE" sz="1800" b="1" kern="1200" dirty="0" smtClean="0">
                <a:solidFill>
                  <a:schemeClr val="bg1"/>
                </a:solidFill>
                <a:latin typeface="+mn-lt"/>
                <a:ea typeface="+mn-ea"/>
                <a:cs typeface="+mn-cs"/>
              </a:rPr>
              <a:t>Landwirtschaftsamt </a:t>
            </a:r>
            <a:r>
              <a:rPr lang="de-DE" sz="1800" b="1" kern="1200" dirty="0" err="1" smtClean="0">
                <a:solidFill>
                  <a:schemeClr val="bg1"/>
                </a:solidFill>
                <a:latin typeface="+mn-lt"/>
                <a:ea typeface="+mn-ea"/>
                <a:cs typeface="+mn-cs"/>
              </a:rPr>
              <a:t>Kupferzell</a:t>
            </a:r>
            <a:endParaRPr lang="de-DE" sz="1800" b="1" kern="1200" dirty="0" smtClean="0">
              <a:solidFill>
                <a:schemeClr val="bg1"/>
              </a:solidFill>
              <a:latin typeface="+mn-lt"/>
              <a:ea typeface="+mn-ea"/>
              <a:cs typeface="+mn-cs"/>
            </a:endParaRPr>
          </a:p>
          <a:p>
            <a:endParaRPr lang="de-DE" sz="2200" b="1" kern="1200" dirty="0" smtClean="0">
              <a:solidFill>
                <a:schemeClr val="bg1"/>
              </a:solidFill>
              <a:latin typeface="+mn-lt"/>
              <a:ea typeface="+mn-ea"/>
              <a:cs typeface="+mn-cs"/>
            </a:endParaRPr>
          </a:p>
        </p:txBody>
      </p:sp>
    </p:spTree>
    <p:extLst>
      <p:ext uri="{BB962C8B-B14F-4D97-AF65-F5344CB8AC3E}">
        <p14:creationId xmlns:p14="http://schemas.microsoft.com/office/powerpoint/2010/main" val="3788243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9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lide mit Subline">
    <p:spTree>
      <p:nvGrpSpPr>
        <p:cNvPr id="1" name=""/>
        <p:cNvGrpSpPr/>
        <p:nvPr/>
      </p:nvGrpSpPr>
      <p:grpSpPr>
        <a:xfrm>
          <a:off x="0" y="0"/>
          <a:ext cx="0" cy="0"/>
          <a:chOff x="0" y="0"/>
          <a:chExt cx="0" cy="0"/>
        </a:xfrm>
      </p:grpSpPr>
      <p:sp>
        <p:nvSpPr>
          <p:cNvPr id="2" name="Title 1"/>
          <p:cNvSpPr>
            <a:spLocks noGrp="1"/>
          </p:cNvSpPr>
          <p:nvPr>
            <p:ph type="title"/>
          </p:nvPr>
        </p:nvSpPr>
        <p:spPr>
          <a:xfrm>
            <a:off x="827088" y="145279"/>
            <a:ext cx="5825289" cy="1470795"/>
          </a:xfrm>
        </p:spPr>
        <p:txBody>
          <a:bodyPr/>
          <a:lstStyle>
            <a:lvl1pPr>
              <a:defRPr>
                <a:solidFill>
                  <a:schemeClr val="tx1">
                    <a:lumMod val="75000"/>
                    <a:lumOff val="25000"/>
                  </a:schemeClr>
                </a:solidFill>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827088" y="1989137"/>
            <a:ext cx="7993062" cy="515938"/>
          </a:xfrm>
        </p:spPr>
        <p:txBody>
          <a:bodyPr anchor="b"/>
          <a:lstStyle>
            <a:lvl1pPr marL="0" indent="0">
              <a:spcBef>
                <a:spcPts val="0"/>
              </a:spcBef>
              <a:buNone/>
              <a:defRPr sz="2400" b="1">
                <a:solidFill>
                  <a:srgbClr val="E8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Content Placeholder 3"/>
          <p:cNvSpPr>
            <a:spLocks noGrp="1"/>
          </p:cNvSpPr>
          <p:nvPr>
            <p:ph sz="half" idx="2"/>
          </p:nvPr>
        </p:nvSpPr>
        <p:spPr>
          <a:xfrm>
            <a:off x="827088" y="2744788"/>
            <a:ext cx="7993060" cy="3108325"/>
          </a:xfrm>
        </p:spPr>
        <p:txBody>
          <a:bodyPr/>
          <a:lstStyle>
            <a:lvl1pPr>
              <a:defRPr b="0">
                <a:solidFill>
                  <a:schemeClr val="tx1"/>
                </a:solidFill>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Date Placeholder 6"/>
          <p:cNvSpPr>
            <a:spLocks noGrp="1"/>
          </p:cNvSpPr>
          <p:nvPr>
            <p:ph type="dt" sz="half" idx="10"/>
          </p:nvPr>
        </p:nvSpPr>
        <p:spPr/>
        <p:txBody>
          <a:bodyPr/>
          <a:lstStyle>
            <a:lvl1pPr>
              <a:defRPr>
                <a:latin typeface="+mj-lt"/>
              </a:defRPr>
            </a:lvl1pPr>
          </a:lstStyle>
          <a:p>
            <a:r>
              <a:rPr lang="de-DE" smtClean="0"/>
              <a:t>09.08.2016</a:t>
            </a:r>
            <a:endParaRPr lang="en-GB" dirty="0"/>
          </a:p>
        </p:txBody>
      </p:sp>
      <p:sp>
        <p:nvSpPr>
          <p:cNvPr id="9" name="Slide Number Placeholder 8"/>
          <p:cNvSpPr>
            <a:spLocks noGrp="1"/>
          </p:cNvSpPr>
          <p:nvPr>
            <p:ph type="sldNum" sz="quarter" idx="12"/>
          </p:nvPr>
        </p:nvSpPr>
        <p:spPr/>
        <p:txBody>
          <a:bodyPr/>
          <a:lstStyle>
            <a:lvl1pPr>
              <a:defRPr>
                <a:latin typeface="+mj-lt"/>
              </a:defRPr>
            </a:lvl1pPr>
          </a:lstStyle>
          <a:p>
            <a:fld id="{EB601F12-CBA6-4C2C-B88B-DEF710A11BAC}" type="slidenum">
              <a:rPr lang="en-GB" smtClean="0"/>
              <a:pPr/>
              <a:t>‹Nr.›</a:t>
            </a:fld>
            <a:endParaRPr lang="en-GB" dirty="0"/>
          </a:p>
        </p:txBody>
      </p:sp>
    </p:spTree>
    <p:extLst>
      <p:ext uri="{BB962C8B-B14F-4D97-AF65-F5344CB8AC3E}">
        <p14:creationId xmlns:p14="http://schemas.microsoft.com/office/powerpoint/2010/main" val="3982043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72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ohne Bild">
    <p:spTree>
      <p:nvGrpSpPr>
        <p:cNvPr id="1" name=""/>
        <p:cNvGrpSpPr/>
        <p:nvPr/>
      </p:nvGrpSpPr>
      <p:grpSpPr>
        <a:xfrm>
          <a:off x="0" y="0"/>
          <a:ext cx="0" cy="0"/>
          <a:chOff x="0" y="0"/>
          <a:chExt cx="0" cy="0"/>
        </a:xfrm>
      </p:grpSpPr>
      <p:sp>
        <p:nvSpPr>
          <p:cNvPr id="6" name="Rechteck 5"/>
          <p:cNvSpPr/>
          <p:nvPr userDrawn="1"/>
        </p:nvSpPr>
        <p:spPr>
          <a:xfrm>
            <a:off x="6062132" y="0"/>
            <a:ext cx="3081867" cy="1353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0" y="4237263"/>
            <a:ext cx="9144000" cy="2515962"/>
          </a:xfrm>
          <a:prstGeom prst="rect">
            <a:avLst/>
          </a:prstGeom>
          <a:solidFill>
            <a:srgbClr val="C8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 name="Title 1"/>
          <p:cNvSpPr>
            <a:spLocks noGrp="1"/>
          </p:cNvSpPr>
          <p:nvPr>
            <p:ph type="ctrTitle"/>
          </p:nvPr>
        </p:nvSpPr>
        <p:spPr>
          <a:xfrm>
            <a:off x="786268" y="1501779"/>
            <a:ext cx="8033882" cy="1445528"/>
          </a:xfrm>
        </p:spPr>
        <p:txBody>
          <a:bodyPr anchor="t" anchorCtr="0">
            <a:normAutofit/>
          </a:bodyPr>
          <a:lstStyle>
            <a:lvl1pPr algn="l">
              <a:defRPr sz="4800"/>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786268" y="3014571"/>
            <a:ext cx="7993062" cy="700540"/>
          </a:xfrm>
        </p:spPr>
        <p:txBody>
          <a:bodyPr>
            <a:normAutofit/>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12" name="Grafik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3448"/>
          <a:stretch/>
        </p:blipFill>
        <p:spPr>
          <a:xfrm>
            <a:off x="6172200" y="182586"/>
            <a:ext cx="2971800" cy="1093191"/>
          </a:xfrm>
          <a:prstGeom prst="rect">
            <a:avLst/>
          </a:prstGeom>
        </p:spPr>
      </p:pic>
      <p:sp>
        <p:nvSpPr>
          <p:cNvPr id="13" name="Textplatzhalter 8"/>
          <p:cNvSpPr>
            <a:spLocks noGrp="1"/>
          </p:cNvSpPr>
          <p:nvPr>
            <p:ph type="body" sz="quarter" idx="15" hasCustomPrompt="1"/>
          </p:nvPr>
        </p:nvSpPr>
        <p:spPr>
          <a:xfrm>
            <a:off x="786268" y="4477226"/>
            <a:ext cx="4852532" cy="497531"/>
          </a:xfrm>
        </p:spPr>
        <p:txBody>
          <a:bodyPr>
            <a:noAutofit/>
          </a:bodyPr>
          <a:lstStyle>
            <a:lvl1pPr marL="0" indent="0">
              <a:lnSpc>
                <a:spcPts val="1800"/>
              </a:lnSpc>
              <a:spcBef>
                <a:spcPts val="0"/>
              </a:spcBef>
              <a:buNone/>
              <a:defRPr sz="2200" b="1">
                <a:solidFill>
                  <a:schemeClr val="bg1"/>
                </a:solidFill>
                <a:latin typeface="+mj-lt"/>
              </a:defRPr>
            </a:lvl1pPr>
            <a:lvl2pPr marL="179388" indent="0">
              <a:buNone/>
              <a:defRPr/>
            </a:lvl2pPr>
            <a:lvl3pPr marL="269875" indent="0">
              <a:buNone/>
              <a:defRPr/>
            </a:lvl3pPr>
            <a:lvl4pPr marL="1371600" indent="0">
              <a:buNone/>
              <a:defRPr/>
            </a:lvl4pPr>
            <a:lvl5pPr marL="1828800" indent="0">
              <a:buNone/>
              <a:defRPr/>
            </a:lvl5pPr>
          </a:lstStyle>
          <a:p>
            <a:pPr lvl="0"/>
            <a:r>
              <a:rPr lang="de-DE" dirty="0" smtClean="0"/>
              <a:t>Name</a:t>
            </a:r>
          </a:p>
        </p:txBody>
      </p:sp>
      <p:sp>
        <p:nvSpPr>
          <p:cNvPr id="15" name="Rechteck 14"/>
          <p:cNvSpPr/>
          <p:nvPr userDrawn="1"/>
        </p:nvSpPr>
        <p:spPr>
          <a:xfrm>
            <a:off x="0" y="3863295"/>
            <a:ext cx="9144000" cy="373969"/>
          </a:xfrm>
          <a:prstGeom prst="rect">
            <a:avLst/>
          </a:prstGeom>
          <a:solidFill>
            <a:srgbClr val="E15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4" name="Textfeld 3"/>
          <p:cNvSpPr txBox="1"/>
          <p:nvPr userDrawn="1"/>
        </p:nvSpPr>
        <p:spPr>
          <a:xfrm>
            <a:off x="690899" y="5037787"/>
            <a:ext cx="4947901" cy="1107996"/>
          </a:xfrm>
          <a:prstGeom prst="rect">
            <a:avLst/>
          </a:prstGeom>
          <a:noFill/>
        </p:spPr>
        <p:txBody>
          <a:bodyPr wrap="square" rtlCol="0">
            <a:spAutoFit/>
          </a:bodyPr>
          <a:lstStyle/>
          <a:p>
            <a:r>
              <a:rPr lang="de-DE" sz="2200" b="1" dirty="0" smtClean="0">
                <a:solidFill>
                  <a:schemeClr val="bg1"/>
                </a:solidFill>
                <a:latin typeface="+mj-lt"/>
              </a:rPr>
              <a:t>Landratsamt Hohenlohekreis</a:t>
            </a:r>
          </a:p>
          <a:p>
            <a:r>
              <a:rPr lang="de-DE" sz="2200" b="1" dirty="0" smtClean="0">
                <a:solidFill>
                  <a:schemeClr val="bg1"/>
                </a:solidFill>
                <a:latin typeface="+mj-lt"/>
              </a:rPr>
              <a:t>Landwirtschaftsamt </a:t>
            </a:r>
            <a:r>
              <a:rPr lang="de-DE" sz="2200" b="1" dirty="0" err="1" smtClean="0">
                <a:solidFill>
                  <a:schemeClr val="bg1"/>
                </a:solidFill>
                <a:latin typeface="+mj-lt"/>
              </a:rPr>
              <a:t>Kupferzell</a:t>
            </a:r>
            <a:endParaRPr lang="de-DE" sz="2200" b="1" dirty="0" smtClean="0">
              <a:solidFill>
                <a:schemeClr val="bg1"/>
              </a:solidFill>
              <a:latin typeface="+mj-lt"/>
            </a:endParaRPr>
          </a:p>
          <a:p>
            <a:endParaRPr lang="de-DE" sz="2200" b="1" dirty="0" smtClean="0">
              <a:solidFill>
                <a:schemeClr val="bg1"/>
              </a:solidFill>
              <a:latin typeface="+mj-lt"/>
            </a:endParaRPr>
          </a:p>
        </p:txBody>
      </p:sp>
    </p:spTree>
    <p:extLst>
      <p:ext uri="{BB962C8B-B14F-4D97-AF65-F5344CB8AC3E}">
        <p14:creationId xmlns:p14="http://schemas.microsoft.com/office/powerpoint/2010/main" val="279945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9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Übergangsslide mit großem Bild">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3175" y="1616075"/>
            <a:ext cx="9140825" cy="4625975"/>
          </a:xfrm>
          <a:solidFill>
            <a:schemeClr val="bg1">
              <a:lumMod val="95000"/>
            </a:schemeClr>
          </a:solidFill>
        </p:spPr>
        <p:txBody>
          <a:bodyPr/>
          <a:lstStyle>
            <a:lvl1pPr marL="0" indent="0">
              <a:buNone/>
              <a:defRPr/>
            </a:lvl1pPr>
          </a:lstStyle>
          <a:p>
            <a:endParaRPr lang="de-DE" dirty="0"/>
          </a:p>
        </p:txBody>
      </p:sp>
      <p:sp>
        <p:nvSpPr>
          <p:cNvPr id="2" name="Title 1"/>
          <p:cNvSpPr>
            <a:spLocks noGrp="1"/>
          </p:cNvSpPr>
          <p:nvPr>
            <p:ph type="title" hasCustomPrompt="1"/>
          </p:nvPr>
        </p:nvSpPr>
        <p:spPr>
          <a:xfrm>
            <a:off x="827088" y="2607733"/>
            <a:ext cx="7993060" cy="1954743"/>
          </a:xfrm>
        </p:spPr>
        <p:txBody>
          <a:bodyPr anchor="t" anchorCtr="0">
            <a:normAutofit/>
          </a:bodyPr>
          <a:lstStyle>
            <a:lvl1pPr>
              <a:defRPr sz="4800">
                <a:solidFill>
                  <a:schemeClr val="tx1"/>
                </a:solidFill>
              </a:defRPr>
            </a:lvl1pPr>
          </a:lstStyle>
          <a:p>
            <a:r>
              <a:rPr lang="de-DE" dirty="0" err="1" smtClean="0"/>
              <a:t>Übergangsslide</a:t>
            </a:r>
            <a:r>
              <a:rPr lang="de-DE" dirty="0" smtClean="0"/>
              <a:t> durch Klicken bearbeiten</a:t>
            </a:r>
            <a:endParaRPr lang="en-US" dirty="0"/>
          </a:p>
        </p:txBody>
      </p:sp>
      <p:sp>
        <p:nvSpPr>
          <p:cNvPr id="4" name="Date Placeholder 3"/>
          <p:cNvSpPr>
            <a:spLocks noGrp="1"/>
          </p:cNvSpPr>
          <p:nvPr>
            <p:ph type="dt" sz="half" idx="10"/>
          </p:nvPr>
        </p:nvSpPr>
        <p:spPr/>
        <p:txBody>
          <a:bodyPr/>
          <a:lstStyle>
            <a:lvl1pPr>
              <a:defRPr/>
            </a:lvl1pPr>
          </a:lstStyle>
          <a:p>
            <a:r>
              <a:rPr lang="de-DE" smtClean="0">
                <a:latin typeface="+mj-lt"/>
              </a:rPr>
              <a:t>09.08.2016</a:t>
            </a:r>
            <a:endParaRPr lang="en-GB" dirty="0">
              <a:latin typeface="+mj-lt"/>
            </a:endParaRPr>
          </a:p>
        </p:txBody>
      </p:sp>
      <p:sp>
        <p:nvSpPr>
          <p:cNvPr id="6" name="Slide Number Placeholder 5"/>
          <p:cNvSpPr>
            <a:spLocks noGrp="1"/>
          </p:cNvSpPr>
          <p:nvPr>
            <p:ph type="sldNum" sz="quarter" idx="12"/>
          </p:nvPr>
        </p:nvSpPr>
        <p:spPr/>
        <p:txBody>
          <a:bodyPr/>
          <a:lstStyle>
            <a:lvl1pPr>
              <a:defRPr>
                <a:latin typeface="+mj-lt"/>
              </a:defRPr>
            </a:lvl1pPr>
          </a:lstStyle>
          <a:p>
            <a:fld id="{EB601F12-CBA6-4C2C-B88B-DEF710A11BAC}" type="slidenum">
              <a:rPr lang="en-GB" smtClean="0"/>
              <a:pPr/>
              <a:t>‹Nr.›</a:t>
            </a:fld>
            <a:endParaRPr lang="en-GB" dirty="0"/>
          </a:p>
        </p:txBody>
      </p:sp>
      <p:sp>
        <p:nvSpPr>
          <p:cNvPr id="10" name="Rechteck 9"/>
          <p:cNvSpPr/>
          <p:nvPr userDrawn="1"/>
        </p:nvSpPr>
        <p:spPr>
          <a:xfrm>
            <a:off x="2999" y="1242106"/>
            <a:ext cx="9144000" cy="373969"/>
          </a:xfrm>
          <a:prstGeom prst="rect">
            <a:avLst/>
          </a:prstGeom>
          <a:solidFill>
            <a:srgbClr val="E15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Tree>
    <p:extLst>
      <p:ext uri="{BB962C8B-B14F-4D97-AF65-F5344CB8AC3E}">
        <p14:creationId xmlns:p14="http://schemas.microsoft.com/office/powerpoint/2010/main" val="3499255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sslide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793220" y="135468"/>
            <a:ext cx="5867223" cy="1600200"/>
          </a:xfrm>
        </p:spPr>
        <p:txBody>
          <a:bodyPr anchor="b">
            <a:normAutofit/>
          </a:bodyPr>
          <a:lstStyle>
            <a:lvl1pPr>
              <a:defRPr sz="3600"/>
            </a:lvl1pPr>
          </a:lstStyle>
          <a:p>
            <a:r>
              <a:rPr lang="de-DE" dirty="0" smtClean="0"/>
              <a:t>Titelmasterformat durch Klicken bearbeiten</a:t>
            </a:r>
            <a:endParaRPr lang="en-US" dirty="0"/>
          </a:p>
        </p:txBody>
      </p:sp>
      <p:sp>
        <p:nvSpPr>
          <p:cNvPr id="5" name="Date Placeholder 4"/>
          <p:cNvSpPr>
            <a:spLocks noGrp="1"/>
          </p:cNvSpPr>
          <p:nvPr>
            <p:ph type="dt" sz="half" idx="10"/>
          </p:nvPr>
        </p:nvSpPr>
        <p:spPr/>
        <p:txBody>
          <a:bodyPr/>
          <a:lstStyle>
            <a:lvl1pPr>
              <a:defRPr/>
            </a:lvl1pPr>
          </a:lstStyle>
          <a:p>
            <a:r>
              <a:rPr lang="de-DE" smtClean="0">
                <a:latin typeface="+mj-lt"/>
              </a:rPr>
              <a:t>09.08.2016</a:t>
            </a:r>
            <a:endParaRPr lang="en-GB" dirty="0">
              <a:latin typeface="+mj-lt"/>
            </a:endParaRPr>
          </a:p>
        </p:txBody>
      </p:sp>
      <p:sp>
        <p:nvSpPr>
          <p:cNvPr id="7" name="Slide Number Placeholder 6"/>
          <p:cNvSpPr>
            <a:spLocks noGrp="1"/>
          </p:cNvSpPr>
          <p:nvPr>
            <p:ph type="sldNum" sz="quarter" idx="12"/>
          </p:nvPr>
        </p:nvSpPr>
        <p:spPr/>
        <p:txBody>
          <a:bodyPr/>
          <a:lstStyle/>
          <a:p>
            <a:fld id="{EB601F12-CBA6-4C2C-B88B-DEF710A11BAC}" type="slidenum">
              <a:rPr lang="en-GB" smtClean="0"/>
              <a:t>‹Nr.›</a:t>
            </a:fld>
            <a:endParaRPr lang="en-GB" dirty="0"/>
          </a:p>
        </p:txBody>
      </p:sp>
      <p:sp>
        <p:nvSpPr>
          <p:cNvPr id="9" name="Bildplatzhalter 8"/>
          <p:cNvSpPr>
            <a:spLocks noGrp="1"/>
          </p:cNvSpPr>
          <p:nvPr>
            <p:ph type="pic" sz="quarter" idx="13"/>
          </p:nvPr>
        </p:nvSpPr>
        <p:spPr>
          <a:xfrm>
            <a:off x="5656263" y="1989137"/>
            <a:ext cx="3487737" cy="3863976"/>
          </a:xfrm>
        </p:spPr>
        <p:txBody>
          <a:bodyPr/>
          <a:lstStyle>
            <a:lvl1pPr marL="0" indent="0">
              <a:buNone/>
              <a:defRPr/>
            </a:lvl1pPr>
          </a:lstStyle>
          <a:p>
            <a:endParaRPr lang="de-DE"/>
          </a:p>
        </p:txBody>
      </p:sp>
      <p:sp>
        <p:nvSpPr>
          <p:cNvPr id="8" name="Content Placeholder 3"/>
          <p:cNvSpPr>
            <a:spLocks noGrp="1"/>
          </p:cNvSpPr>
          <p:nvPr>
            <p:ph sz="half" idx="2"/>
          </p:nvPr>
        </p:nvSpPr>
        <p:spPr>
          <a:xfrm>
            <a:off x="793221" y="1984374"/>
            <a:ext cx="4502680" cy="3784206"/>
          </a:xfrm>
        </p:spPr>
        <p:txBody>
          <a:bodyPr/>
          <a:lstStyle>
            <a:lvl1pPr>
              <a:defRPr b="1">
                <a:solidFill>
                  <a:srgbClr val="E80000"/>
                </a:solidFill>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4020608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sslide mit Bild lin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3487" y="1038578"/>
            <a:ext cx="5370513" cy="697090"/>
          </a:xfrm>
        </p:spPr>
        <p:txBody>
          <a:bodyPr anchor="b">
            <a:normAutofit/>
          </a:bodyPr>
          <a:lstStyle>
            <a:lvl1pPr>
              <a:defRPr sz="3600" baseline="0"/>
            </a:lvl1pPr>
          </a:lstStyle>
          <a:p>
            <a:r>
              <a:rPr lang="de-DE" dirty="0" smtClean="0"/>
              <a:t>Überschrift nur einzeilig</a:t>
            </a:r>
            <a:endParaRPr lang="en-US" dirty="0"/>
          </a:p>
        </p:txBody>
      </p:sp>
      <p:sp>
        <p:nvSpPr>
          <p:cNvPr id="5" name="Date Placeholder 4"/>
          <p:cNvSpPr>
            <a:spLocks noGrp="1"/>
          </p:cNvSpPr>
          <p:nvPr>
            <p:ph type="dt" sz="half" idx="10"/>
          </p:nvPr>
        </p:nvSpPr>
        <p:spPr/>
        <p:txBody>
          <a:bodyPr/>
          <a:lstStyle>
            <a:lvl1pPr>
              <a:defRPr/>
            </a:lvl1pPr>
          </a:lstStyle>
          <a:p>
            <a:r>
              <a:rPr lang="de-DE" smtClean="0">
                <a:latin typeface="+mj-lt"/>
              </a:rPr>
              <a:t>09.08.2016</a:t>
            </a:r>
            <a:endParaRPr lang="en-GB" dirty="0">
              <a:latin typeface="+mj-lt"/>
            </a:endParaRPr>
          </a:p>
        </p:txBody>
      </p:sp>
      <p:sp>
        <p:nvSpPr>
          <p:cNvPr id="7" name="Slide Number Placeholder 6"/>
          <p:cNvSpPr>
            <a:spLocks noGrp="1"/>
          </p:cNvSpPr>
          <p:nvPr>
            <p:ph type="sldNum" sz="quarter" idx="12"/>
          </p:nvPr>
        </p:nvSpPr>
        <p:spPr/>
        <p:txBody>
          <a:bodyPr/>
          <a:lstStyle/>
          <a:p>
            <a:fld id="{EB601F12-CBA6-4C2C-B88B-DEF710A11BAC}" type="slidenum">
              <a:rPr lang="en-GB" smtClean="0"/>
              <a:t>‹Nr.›</a:t>
            </a:fld>
            <a:endParaRPr lang="en-GB" dirty="0"/>
          </a:p>
        </p:txBody>
      </p:sp>
      <p:sp>
        <p:nvSpPr>
          <p:cNvPr id="9" name="Bildplatzhalter 8"/>
          <p:cNvSpPr>
            <a:spLocks noGrp="1"/>
          </p:cNvSpPr>
          <p:nvPr>
            <p:ph type="pic" sz="quarter" idx="13"/>
          </p:nvPr>
        </p:nvSpPr>
        <p:spPr>
          <a:xfrm>
            <a:off x="185675" y="533400"/>
            <a:ext cx="2819400" cy="5089926"/>
          </a:xfrm>
        </p:spPr>
        <p:txBody>
          <a:bodyPr/>
          <a:lstStyle>
            <a:lvl1pPr marL="0" indent="0">
              <a:buNone/>
              <a:defRPr/>
            </a:lvl1pPr>
          </a:lstStyle>
          <a:p>
            <a:endParaRPr lang="de-DE"/>
          </a:p>
        </p:txBody>
      </p:sp>
      <p:sp>
        <p:nvSpPr>
          <p:cNvPr id="8" name="Datumsplatzhalter 4"/>
          <p:cNvSpPr>
            <a:spLocks noGrp="1"/>
          </p:cNvSpPr>
          <p:nvPr userDrawn="1"/>
        </p:nvSpPr>
        <p:spPr>
          <a:xfrm>
            <a:off x="1128147" y="3334944"/>
            <a:ext cx="934457" cy="188113"/>
          </a:xfrm>
          <a:prstGeom prst="rect">
            <a:avLst/>
          </a:prstGeom>
        </p:spPr>
        <p:txBody>
          <a:bodyPr vert="horz" lIns="0" tIns="0" rIns="0" bIns="0" rtlCol="0" anchor="b" anchorCtr="0"/>
          <a:lstStyle>
            <a:defPPr>
              <a:defRPr lang="en-US"/>
            </a:defPPr>
            <a:lvl1pPr marL="0" algn="l"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07.01.2016</a:t>
            </a:r>
            <a:endParaRPr lang="en-GB" dirty="0"/>
          </a:p>
        </p:txBody>
      </p:sp>
      <p:sp>
        <p:nvSpPr>
          <p:cNvPr id="10" name="Fußzeilenplatzhalter 5"/>
          <p:cNvSpPr>
            <a:spLocks noGrp="1"/>
          </p:cNvSpPr>
          <p:nvPr userDrawn="1"/>
        </p:nvSpPr>
        <p:spPr>
          <a:xfrm>
            <a:off x="2230325" y="3334944"/>
            <a:ext cx="6338205" cy="188113"/>
          </a:xfrm>
          <a:prstGeom prst="rect">
            <a:avLst/>
          </a:prstGeom>
        </p:spPr>
        <p:txBody>
          <a:bodyPr vert="horz" lIns="0" tIns="0" rIns="0" bIns="0" rtlCol="0" anchor="b" anchorCtr="0"/>
          <a:lstStyle>
            <a:defPPr>
              <a:defRPr lang="en-US"/>
            </a:defPPr>
            <a:lvl1pPr marL="0" algn="l"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Landratsamt Hohenlohekreis |  </a:t>
            </a:r>
            <a:r>
              <a:rPr lang="en-GB" dirty="0" err="1" smtClean="0"/>
              <a:t>Forstamt</a:t>
            </a:r>
            <a:endParaRPr lang="en-GB" dirty="0"/>
          </a:p>
        </p:txBody>
      </p:sp>
      <p:sp>
        <p:nvSpPr>
          <p:cNvPr id="11" name="Foliennummernplatzhalter 6"/>
          <p:cNvSpPr>
            <a:spLocks noGrp="1"/>
          </p:cNvSpPr>
          <p:nvPr userDrawn="1"/>
        </p:nvSpPr>
        <p:spPr>
          <a:xfrm>
            <a:off x="575470" y="3334944"/>
            <a:ext cx="405719" cy="188113"/>
          </a:xfrm>
          <a:prstGeom prst="rect">
            <a:avLst/>
          </a:prstGeom>
        </p:spPr>
        <p:txBody>
          <a:bodyPr vert="horz" lIns="0" tIns="0" rIns="0" bIns="0" rtlCol="0" anchor="b" anchorCtr="0"/>
          <a:lstStyle>
            <a:defPPr>
              <a:defRPr lang="en-US"/>
            </a:defPPr>
            <a:lvl1pPr marL="0" algn="l"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601F12-CBA6-4C2C-B88B-DEF710A11BAC}" type="slidenum">
              <a:rPr lang="en-GB" smtClean="0"/>
              <a:pPr/>
              <a:t>‹Nr.›</a:t>
            </a:fld>
            <a:endParaRPr lang="en-GB" dirty="0"/>
          </a:p>
        </p:txBody>
      </p:sp>
      <p:sp>
        <p:nvSpPr>
          <p:cNvPr id="12" name="Content Placeholder 3"/>
          <p:cNvSpPr>
            <a:spLocks noGrp="1"/>
          </p:cNvSpPr>
          <p:nvPr>
            <p:ph sz="half" idx="2"/>
          </p:nvPr>
        </p:nvSpPr>
        <p:spPr>
          <a:xfrm>
            <a:off x="3773486" y="1968894"/>
            <a:ext cx="5370513" cy="3784206"/>
          </a:xfrm>
        </p:spPr>
        <p:txBody>
          <a:bodyPr/>
          <a:lstStyle>
            <a:lvl1pPr>
              <a:defRPr b="1">
                <a:solidFill>
                  <a:srgbClr val="E80000"/>
                </a:solidFill>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3203396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o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de-DE" dirty="0" smtClean="0">
                <a:latin typeface="+mj-lt"/>
              </a:rPr>
              <a:t>09.08.2016</a:t>
            </a:r>
            <a:endParaRPr lang="en-GB" dirty="0">
              <a:latin typeface="+mj-lt"/>
            </a:endParaRPr>
          </a:p>
        </p:txBody>
      </p:sp>
      <p:sp>
        <p:nvSpPr>
          <p:cNvPr id="4" name="Slide Number Placeholder 3"/>
          <p:cNvSpPr>
            <a:spLocks noGrp="1"/>
          </p:cNvSpPr>
          <p:nvPr>
            <p:ph type="sldNum" sz="quarter" idx="12"/>
          </p:nvPr>
        </p:nvSpPr>
        <p:spPr/>
        <p:txBody>
          <a:bodyPr/>
          <a:lstStyle>
            <a:lvl1pPr>
              <a:defRPr sz="1100"/>
            </a:lvl1pPr>
          </a:lstStyle>
          <a:p>
            <a:fld id="{EB601F12-CBA6-4C2C-B88B-DEF710A11BAC}" type="slidenum">
              <a:rPr lang="en-GB" smtClean="0"/>
              <a:pPr/>
              <a:t>‹Nr.›</a:t>
            </a:fld>
            <a:endParaRPr lang="en-GB" dirty="0"/>
          </a:p>
        </p:txBody>
      </p:sp>
    </p:spTree>
    <p:extLst>
      <p:ext uri="{BB962C8B-B14F-4D97-AF65-F5344CB8AC3E}">
        <p14:creationId xmlns:p14="http://schemas.microsoft.com/office/powerpoint/2010/main" val="863705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Übergangsslide">
    <p:spTree>
      <p:nvGrpSpPr>
        <p:cNvPr id="1" name=""/>
        <p:cNvGrpSpPr/>
        <p:nvPr/>
      </p:nvGrpSpPr>
      <p:grpSpPr>
        <a:xfrm>
          <a:off x="0" y="0"/>
          <a:ext cx="0" cy="0"/>
          <a:chOff x="0" y="0"/>
          <a:chExt cx="0" cy="0"/>
        </a:xfrm>
      </p:grpSpPr>
      <p:sp>
        <p:nvSpPr>
          <p:cNvPr id="9" name="Rechteck 8"/>
          <p:cNvSpPr/>
          <p:nvPr userDrawn="1"/>
        </p:nvSpPr>
        <p:spPr>
          <a:xfrm>
            <a:off x="2999" y="1242106"/>
            <a:ext cx="9144000" cy="373969"/>
          </a:xfrm>
          <a:prstGeom prst="rect">
            <a:avLst/>
          </a:prstGeom>
          <a:solidFill>
            <a:srgbClr val="E15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7" name="Rechteck 6"/>
          <p:cNvSpPr/>
          <p:nvPr userDrawn="1"/>
        </p:nvSpPr>
        <p:spPr>
          <a:xfrm>
            <a:off x="0" y="1616074"/>
            <a:ext cx="9146999" cy="5070476"/>
          </a:xfrm>
          <a:prstGeom prst="rect">
            <a:avLst/>
          </a:prstGeom>
          <a:solidFill>
            <a:srgbClr val="C8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hasCustomPrompt="1"/>
          </p:nvPr>
        </p:nvSpPr>
        <p:spPr>
          <a:xfrm>
            <a:off x="827088" y="2607733"/>
            <a:ext cx="7993060" cy="1954743"/>
          </a:xfrm>
        </p:spPr>
        <p:txBody>
          <a:bodyPr anchor="t" anchorCtr="0">
            <a:normAutofit/>
          </a:bodyPr>
          <a:lstStyle>
            <a:lvl1pPr>
              <a:defRPr sz="4800">
                <a:solidFill>
                  <a:schemeClr val="bg1"/>
                </a:solidFill>
              </a:defRPr>
            </a:lvl1pPr>
          </a:lstStyle>
          <a:p>
            <a:r>
              <a:rPr lang="de-DE" dirty="0" err="1" smtClean="0"/>
              <a:t>Übergangsslide</a:t>
            </a:r>
            <a:endParaRPr lang="en-US" dirty="0"/>
          </a:p>
        </p:txBody>
      </p:sp>
    </p:spTree>
    <p:extLst>
      <p:ext uri="{BB962C8B-B14F-4D97-AF65-F5344CB8AC3E}">
        <p14:creationId xmlns:p14="http://schemas.microsoft.com/office/powerpoint/2010/main" val="3307288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366AA92-B77E-4749-9BEB-EFCC52823FA8}" type="datetimeFigureOut">
              <a:rPr lang="de-DE" smtClean="0"/>
              <a:t>03.04.2025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9E63F44-1E01-49D3-AED9-65B73762437A}" type="slidenum">
              <a:rPr lang="de-DE" smtClean="0"/>
              <a:t>‹Nr.›</a:t>
            </a:fld>
            <a:endParaRPr lang="de-DE"/>
          </a:p>
        </p:txBody>
      </p:sp>
    </p:spTree>
    <p:extLst>
      <p:ext uri="{BB962C8B-B14F-4D97-AF65-F5344CB8AC3E}">
        <p14:creationId xmlns:p14="http://schemas.microsoft.com/office/powerpoint/2010/main" val="257885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altssslide mit 2 Spal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Titelmasterformat durch Klicken bearbeiten</a:t>
            </a:r>
            <a:endParaRPr lang="en-US" dirty="0"/>
          </a:p>
        </p:txBody>
      </p:sp>
      <p:sp>
        <p:nvSpPr>
          <p:cNvPr id="3" name="Content Placeholder 2"/>
          <p:cNvSpPr>
            <a:spLocks noGrp="1"/>
          </p:cNvSpPr>
          <p:nvPr>
            <p:ph sz="half" idx="1"/>
          </p:nvPr>
        </p:nvSpPr>
        <p:spPr>
          <a:xfrm>
            <a:off x="827088" y="1989138"/>
            <a:ext cx="3888000" cy="3863976"/>
          </a:xfrm>
        </p:spPr>
        <p:txBody>
          <a:bodyPr/>
          <a:lstStyle>
            <a:lvl1pPr>
              <a:defRPr lang="de-DE" sz="2400" b="1" kern="1200" dirty="0" smtClean="0">
                <a:solidFill>
                  <a:srgbClr val="404040"/>
                </a:solidFill>
                <a:latin typeface="+mn-lt"/>
                <a:ea typeface="+mn-ea"/>
                <a:cs typeface="+mn-cs"/>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Content Placeholder 3"/>
          <p:cNvSpPr>
            <a:spLocks noGrp="1"/>
          </p:cNvSpPr>
          <p:nvPr>
            <p:ph sz="half" idx="2"/>
          </p:nvPr>
        </p:nvSpPr>
        <p:spPr>
          <a:xfrm>
            <a:off x="4933953" y="1989137"/>
            <a:ext cx="3886200" cy="3863976"/>
          </a:xfrm>
        </p:spPr>
        <p:txBody>
          <a:bodyPr/>
          <a:lstStyle>
            <a:lvl1pPr>
              <a:defRPr lang="de-DE" sz="2400" b="1" kern="1200" dirty="0" smtClean="0">
                <a:solidFill>
                  <a:srgbClr val="404040"/>
                </a:solidFill>
                <a:latin typeface="+mn-lt"/>
                <a:ea typeface="+mn-ea"/>
                <a:cs typeface="+mn-cs"/>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Date Placeholder 4"/>
          <p:cNvSpPr>
            <a:spLocks noGrp="1"/>
          </p:cNvSpPr>
          <p:nvPr>
            <p:ph type="dt" sz="half" idx="10"/>
          </p:nvPr>
        </p:nvSpPr>
        <p:spPr/>
        <p:txBody>
          <a:bodyPr/>
          <a:lstStyle>
            <a:lvl1pPr>
              <a:defRPr/>
            </a:lvl1pPr>
          </a:lstStyle>
          <a:p>
            <a:fld id="{B217700E-E33D-43BA-BF25-A40D8BB09721}" type="datetime1">
              <a:rPr lang="de-DE" smtClean="0">
                <a:latin typeface="+mj-lt"/>
              </a:rPr>
              <a:pPr/>
              <a:t>03.04.2025</a:t>
            </a:fld>
            <a:endParaRPr lang="en-GB" dirty="0">
              <a:latin typeface="+mj-lt"/>
            </a:endParaRPr>
          </a:p>
        </p:txBody>
      </p:sp>
      <p:sp>
        <p:nvSpPr>
          <p:cNvPr id="7" name="Slide Number Placeholder 6"/>
          <p:cNvSpPr>
            <a:spLocks noGrp="1"/>
          </p:cNvSpPr>
          <p:nvPr>
            <p:ph type="sldNum" sz="quarter" idx="12"/>
          </p:nvPr>
        </p:nvSpPr>
        <p:spPr/>
        <p:txBody>
          <a:bodyPr/>
          <a:lstStyle>
            <a:lvl1pPr>
              <a:defRPr>
                <a:latin typeface="+mj-lt"/>
              </a:defRPr>
            </a:lvl1pPr>
          </a:lstStyle>
          <a:p>
            <a:fld id="{EB601F12-CBA6-4C2C-B88B-DEF710A11BAC}" type="slidenum">
              <a:rPr lang="en-GB" smtClean="0"/>
              <a:pPr/>
              <a:t>‹Nr.›</a:t>
            </a:fld>
            <a:endParaRPr lang="en-GB" dirty="0"/>
          </a:p>
        </p:txBody>
      </p:sp>
    </p:spTree>
    <p:extLst>
      <p:ext uri="{BB962C8B-B14F-4D97-AF65-F5344CB8AC3E}">
        <p14:creationId xmlns:p14="http://schemas.microsoft.com/office/powerpoint/2010/main" val="249342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2-spalter mit Subline">
    <p:spTree>
      <p:nvGrpSpPr>
        <p:cNvPr id="1" name=""/>
        <p:cNvGrpSpPr/>
        <p:nvPr/>
      </p:nvGrpSpPr>
      <p:grpSpPr>
        <a:xfrm>
          <a:off x="0" y="0"/>
          <a:ext cx="0" cy="0"/>
          <a:chOff x="0" y="0"/>
          <a:chExt cx="0" cy="0"/>
        </a:xfrm>
      </p:grpSpPr>
      <p:sp>
        <p:nvSpPr>
          <p:cNvPr id="2" name="Title 1"/>
          <p:cNvSpPr>
            <a:spLocks noGrp="1"/>
          </p:cNvSpPr>
          <p:nvPr>
            <p:ph type="title"/>
          </p:nvPr>
        </p:nvSpPr>
        <p:spPr>
          <a:xfrm>
            <a:off x="827088" y="102550"/>
            <a:ext cx="5799490" cy="1513526"/>
          </a:xfrm>
        </p:spPr>
        <p:txBody>
          <a:bodyPr/>
          <a:lstStyle>
            <a:lvl1pPr>
              <a:defRPr>
                <a:solidFill>
                  <a:schemeClr val="tx1">
                    <a:lumMod val="75000"/>
                    <a:lumOff val="25000"/>
                  </a:schemeClr>
                </a:solidFill>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827088" y="1989137"/>
            <a:ext cx="3888000" cy="515938"/>
          </a:xfrm>
        </p:spPr>
        <p:txBody>
          <a:bodyPr anchor="b">
            <a:normAutofit/>
          </a:bodyPr>
          <a:lstStyle>
            <a:lvl1pPr marL="0" indent="0">
              <a:spcBef>
                <a:spcPts val="0"/>
              </a:spcBef>
              <a:buNone/>
              <a:defRPr lang="de-DE" sz="2400" b="1" kern="1200" dirty="0" smtClean="0">
                <a:solidFill>
                  <a:srgbClr val="E80000"/>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Content Placeholder 3"/>
          <p:cNvSpPr>
            <a:spLocks noGrp="1"/>
          </p:cNvSpPr>
          <p:nvPr>
            <p:ph sz="half" idx="2"/>
          </p:nvPr>
        </p:nvSpPr>
        <p:spPr>
          <a:xfrm>
            <a:off x="827088" y="2744788"/>
            <a:ext cx="3888000" cy="3108325"/>
          </a:xfrm>
        </p:spPr>
        <p:txBody>
          <a:bodyPr/>
          <a:lstStyle>
            <a:lvl1pPr>
              <a:defRPr b="0">
                <a:solidFill>
                  <a:schemeClr val="tx1"/>
                </a:solidFill>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Text Placeholder 4"/>
          <p:cNvSpPr>
            <a:spLocks noGrp="1"/>
          </p:cNvSpPr>
          <p:nvPr>
            <p:ph type="body" sz="quarter" idx="3"/>
          </p:nvPr>
        </p:nvSpPr>
        <p:spPr>
          <a:xfrm>
            <a:off x="4931224" y="1989137"/>
            <a:ext cx="3887391" cy="515937"/>
          </a:xfrm>
        </p:spPr>
        <p:txBody>
          <a:bodyPr anchor="b">
            <a:normAutofit/>
          </a:bodyPr>
          <a:lstStyle>
            <a:lvl1pPr marL="0" indent="0">
              <a:buNone/>
              <a:defRPr lang="de-DE" sz="2400" b="1" kern="1200" dirty="0" smtClean="0">
                <a:solidFill>
                  <a:srgbClr val="E80000"/>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6" name="Content Placeholder 5"/>
          <p:cNvSpPr>
            <a:spLocks noGrp="1"/>
          </p:cNvSpPr>
          <p:nvPr>
            <p:ph sz="quarter" idx="4"/>
          </p:nvPr>
        </p:nvSpPr>
        <p:spPr>
          <a:xfrm>
            <a:off x="4931224" y="2744789"/>
            <a:ext cx="3887391" cy="3108324"/>
          </a:xfrm>
        </p:spPr>
        <p:txBody>
          <a:bodyPr/>
          <a:lstStyle>
            <a:lvl1pPr>
              <a:defRPr b="0">
                <a:solidFill>
                  <a:schemeClr val="tx1"/>
                </a:solidFill>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Date Placeholder 6"/>
          <p:cNvSpPr>
            <a:spLocks noGrp="1"/>
          </p:cNvSpPr>
          <p:nvPr>
            <p:ph type="dt" sz="half" idx="10"/>
          </p:nvPr>
        </p:nvSpPr>
        <p:spPr/>
        <p:txBody>
          <a:bodyPr/>
          <a:lstStyle/>
          <a:p>
            <a:r>
              <a:rPr lang="de-DE" smtClean="0">
                <a:latin typeface="+mj-lt"/>
              </a:rPr>
              <a:t>09.08.2016</a:t>
            </a:r>
            <a:endParaRPr lang="en-GB" dirty="0">
              <a:latin typeface="+mj-lt"/>
            </a:endParaRPr>
          </a:p>
        </p:txBody>
      </p:sp>
      <p:sp>
        <p:nvSpPr>
          <p:cNvPr id="9" name="Slide Number Placeholder 8"/>
          <p:cNvSpPr>
            <a:spLocks noGrp="1"/>
          </p:cNvSpPr>
          <p:nvPr>
            <p:ph type="sldNum" sz="quarter" idx="12"/>
          </p:nvPr>
        </p:nvSpPr>
        <p:spPr/>
        <p:txBody>
          <a:bodyPr/>
          <a:lstStyle>
            <a:lvl1pPr>
              <a:defRPr sz="1100">
                <a:latin typeface="+mj-lt"/>
              </a:defRPr>
            </a:lvl1pPr>
          </a:lstStyle>
          <a:p>
            <a:fld id="{EB601F12-CBA6-4C2C-B88B-DEF710A11BAC}" type="slidenum">
              <a:rPr lang="en-GB" smtClean="0"/>
              <a:pPr/>
              <a:t>‹Nr.›</a:t>
            </a:fld>
            <a:endParaRPr lang="en-GB" dirty="0"/>
          </a:p>
        </p:txBody>
      </p:sp>
    </p:spTree>
    <p:extLst>
      <p:ext uri="{BB962C8B-B14F-4D97-AF65-F5344CB8AC3E}">
        <p14:creationId xmlns:p14="http://schemas.microsoft.com/office/powerpoint/2010/main" val="2740948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72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mur mit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Titelmasterformat durch Klicken bearbeiten</a:t>
            </a:r>
            <a:endParaRPr lang="en-US" dirty="0"/>
          </a:p>
        </p:txBody>
      </p:sp>
      <p:sp>
        <p:nvSpPr>
          <p:cNvPr id="3" name="Date Placeholder 2"/>
          <p:cNvSpPr>
            <a:spLocks noGrp="1"/>
          </p:cNvSpPr>
          <p:nvPr>
            <p:ph type="dt" sz="half" idx="10"/>
          </p:nvPr>
        </p:nvSpPr>
        <p:spPr/>
        <p:txBody>
          <a:bodyPr/>
          <a:lstStyle/>
          <a:p>
            <a:r>
              <a:rPr lang="de-DE" smtClean="0">
                <a:latin typeface="+mj-lt"/>
              </a:rPr>
              <a:t>09.08.2016</a:t>
            </a:r>
            <a:endParaRPr lang="en-GB" dirty="0">
              <a:latin typeface="+mj-lt"/>
            </a:endParaRPr>
          </a:p>
        </p:txBody>
      </p:sp>
      <p:sp>
        <p:nvSpPr>
          <p:cNvPr id="5" name="Slide Number Placeholder 4"/>
          <p:cNvSpPr>
            <a:spLocks noGrp="1"/>
          </p:cNvSpPr>
          <p:nvPr>
            <p:ph type="sldNum" sz="quarter" idx="12"/>
          </p:nvPr>
        </p:nvSpPr>
        <p:spPr/>
        <p:txBody>
          <a:bodyPr/>
          <a:lstStyle>
            <a:lvl1pPr>
              <a:defRPr sz="1100">
                <a:latin typeface="+mj-lt"/>
              </a:defRPr>
            </a:lvl1pPr>
          </a:lstStyle>
          <a:p>
            <a:fld id="{EB601F12-CBA6-4C2C-B88B-DEF710A11BAC}" type="slidenum">
              <a:rPr lang="en-GB" smtClean="0"/>
              <a:pPr/>
              <a:t>‹Nr.›</a:t>
            </a:fld>
            <a:endParaRPr lang="en-GB" dirty="0"/>
          </a:p>
        </p:txBody>
      </p:sp>
    </p:spTree>
    <p:extLst>
      <p:ext uri="{BB962C8B-B14F-4D97-AF65-F5344CB8AC3E}">
        <p14:creationId xmlns:p14="http://schemas.microsoft.com/office/powerpoint/2010/main" val="2243649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6" name="Rechteck 5"/>
          <p:cNvSpPr/>
          <p:nvPr userDrawn="1"/>
        </p:nvSpPr>
        <p:spPr>
          <a:xfrm>
            <a:off x="6062132" y="0"/>
            <a:ext cx="3081867" cy="1353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0" y="4237264"/>
            <a:ext cx="9144000" cy="2420711"/>
          </a:xfrm>
          <a:prstGeom prst="rect">
            <a:avLst/>
          </a:prstGeom>
          <a:solidFill>
            <a:srgbClr val="C8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 name="Title 1"/>
          <p:cNvSpPr>
            <a:spLocks noGrp="1"/>
          </p:cNvSpPr>
          <p:nvPr>
            <p:ph type="ctrTitle"/>
          </p:nvPr>
        </p:nvSpPr>
        <p:spPr>
          <a:xfrm>
            <a:off x="786268" y="1501779"/>
            <a:ext cx="7993062" cy="1445528"/>
          </a:xfrm>
        </p:spPr>
        <p:txBody>
          <a:bodyPr anchor="t" anchorCtr="0">
            <a:normAutofit/>
          </a:bodyPr>
          <a:lstStyle>
            <a:lvl1pPr algn="l">
              <a:defRPr sz="4800"/>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786268" y="3014571"/>
            <a:ext cx="7993062" cy="700540"/>
          </a:xfrm>
        </p:spPr>
        <p:txBody>
          <a:bodyPr>
            <a:normAutofit/>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12" name="Grafik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3448"/>
          <a:stretch/>
        </p:blipFill>
        <p:spPr>
          <a:xfrm>
            <a:off x="6172200" y="182586"/>
            <a:ext cx="2971800" cy="1093191"/>
          </a:xfrm>
          <a:prstGeom prst="rect">
            <a:avLst/>
          </a:prstGeom>
        </p:spPr>
      </p:pic>
      <p:sp>
        <p:nvSpPr>
          <p:cNvPr id="9" name="Textplatzhalter 8"/>
          <p:cNvSpPr>
            <a:spLocks noGrp="1"/>
          </p:cNvSpPr>
          <p:nvPr>
            <p:ph type="body" sz="quarter" idx="14" hasCustomPrompt="1"/>
          </p:nvPr>
        </p:nvSpPr>
        <p:spPr>
          <a:xfrm>
            <a:off x="5904089" y="4435713"/>
            <a:ext cx="3138311" cy="497531"/>
          </a:xfrm>
        </p:spPr>
        <p:txBody>
          <a:bodyPr>
            <a:noAutofit/>
          </a:bodyPr>
          <a:lstStyle>
            <a:lvl1pPr marL="0" indent="0">
              <a:lnSpc>
                <a:spcPts val="1800"/>
              </a:lnSpc>
              <a:spcBef>
                <a:spcPts val="0"/>
              </a:spcBef>
              <a:buNone/>
              <a:defRPr sz="2200" b="1">
                <a:solidFill>
                  <a:schemeClr val="bg1"/>
                </a:solidFill>
                <a:latin typeface="+mj-lt"/>
              </a:defRPr>
            </a:lvl1pPr>
            <a:lvl2pPr marL="179388" indent="0">
              <a:buNone/>
              <a:defRPr/>
            </a:lvl2pPr>
            <a:lvl3pPr marL="269875" indent="0">
              <a:buNone/>
              <a:defRPr/>
            </a:lvl3pPr>
            <a:lvl4pPr marL="1371600" indent="0">
              <a:buNone/>
              <a:defRPr/>
            </a:lvl4pPr>
            <a:lvl5pPr marL="1828800" indent="0">
              <a:buNone/>
              <a:defRPr/>
            </a:lvl5pPr>
          </a:lstStyle>
          <a:p>
            <a:pPr lvl="0"/>
            <a:r>
              <a:rPr lang="de-DE" dirty="0" smtClean="0"/>
              <a:t>Name</a:t>
            </a:r>
          </a:p>
        </p:txBody>
      </p:sp>
      <p:sp>
        <p:nvSpPr>
          <p:cNvPr id="14" name="Bildplatzhalter 13"/>
          <p:cNvSpPr>
            <a:spLocks noGrp="1"/>
          </p:cNvSpPr>
          <p:nvPr>
            <p:ph type="pic" sz="quarter" idx="15"/>
          </p:nvPr>
        </p:nvSpPr>
        <p:spPr>
          <a:xfrm>
            <a:off x="786268" y="3863295"/>
            <a:ext cx="4828645" cy="2589893"/>
          </a:xfrm>
          <a:solidFill>
            <a:schemeClr val="bg1">
              <a:lumMod val="95000"/>
            </a:schemeClr>
          </a:solidFill>
        </p:spPr>
        <p:txBody>
          <a:bodyPr/>
          <a:lstStyle>
            <a:lvl1pPr marL="0" indent="0">
              <a:buFontTx/>
              <a:buNone/>
              <a:defRPr/>
            </a:lvl1pPr>
          </a:lstStyle>
          <a:p>
            <a:endParaRPr lang="de-DE" dirty="0"/>
          </a:p>
        </p:txBody>
      </p:sp>
      <p:sp>
        <p:nvSpPr>
          <p:cNvPr id="13" name="Rechteck 12"/>
          <p:cNvSpPr/>
          <p:nvPr userDrawn="1"/>
        </p:nvSpPr>
        <p:spPr>
          <a:xfrm>
            <a:off x="0" y="3863295"/>
            <a:ext cx="9144000" cy="373969"/>
          </a:xfrm>
          <a:prstGeom prst="rect">
            <a:avLst/>
          </a:prstGeom>
          <a:solidFill>
            <a:srgbClr val="E15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4" name="Textfeld 3"/>
          <p:cNvSpPr txBox="1"/>
          <p:nvPr userDrawn="1"/>
        </p:nvSpPr>
        <p:spPr>
          <a:xfrm>
            <a:off x="5838247" y="5035663"/>
            <a:ext cx="3204153" cy="984885"/>
          </a:xfrm>
          <a:prstGeom prst="rect">
            <a:avLst/>
          </a:prstGeom>
          <a:noFill/>
        </p:spPr>
        <p:txBody>
          <a:bodyPr wrap="square" rtlCol="0">
            <a:spAutoFit/>
          </a:bodyPr>
          <a:lstStyle/>
          <a:p>
            <a:r>
              <a:rPr lang="de-DE" sz="1800" b="1" kern="1200" dirty="0" smtClean="0">
                <a:solidFill>
                  <a:schemeClr val="bg1"/>
                </a:solidFill>
                <a:latin typeface="+mn-lt"/>
                <a:ea typeface="+mn-ea"/>
                <a:cs typeface="+mn-cs"/>
              </a:rPr>
              <a:t>Landratsamt Hohenlohekreis</a:t>
            </a:r>
          </a:p>
          <a:p>
            <a:r>
              <a:rPr lang="de-DE" sz="1800" b="1" kern="1200" dirty="0" smtClean="0">
                <a:solidFill>
                  <a:schemeClr val="bg1"/>
                </a:solidFill>
                <a:latin typeface="+mn-lt"/>
                <a:ea typeface="+mn-ea"/>
                <a:cs typeface="+mn-cs"/>
              </a:rPr>
              <a:t>Landwirtschaftsamt </a:t>
            </a:r>
            <a:r>
              <a:rPr lang="de-DE" sz="1800" b="1" kern="1200" dirty="0" err="1" smtClean="0">
                <a:solidFill>
                  <a:schemeClr val="bg1"/>
                </a:solidFill>
                <a:latin typeface="+mn-lt"/>
                <a:ea typeface="+mn-ea"/>
                <a:cs typeface="+mn-cs"/>
              </a:rPr>
              <a:t>Kupferzell</a:t>
            </a:r>
            <a:endParaRPr lang="de-DE" sz="1800" b="1" kern="1200" dirty="0" smtClean="0">
              <a:solidFill>
                <a:schemeClr val="bg1"/>
              </a:solidFill>
              <a:latin typeface="+mn-lt"/>
              <a:ea typeface="+mn-ea"/>
              <a:cs typeface="+mn-cs"/>
            </a:endParaRPr>
          </a:p>
          <a:p>
            <a:endParaRPr lang="de-DE" sz="2200" b="1" kern="1200" dirty="0" smtClean="0">
              <a:solidFill>
                <a:schemeClr val="bg1"/>
              </a:solidFill>
              <a:latin typeface="+mn-lt"/>
              <a:ea typeface="+mn-ea"/>
              <a:cs typeface="+mn-cs"/>
            </a:endParaRPr>
          </a:p>
        </p:txBody>
      </p:sp>
    </p:spTree>
    <p:extLst>
      <p:ext uri="{BB962C8B-B14F-4D97-AF65-F5344CB8AC3E}">
        <p14:creationId xmlns:p14="http://schemas.microsoft.com/office/powerpoint/2010/main" val="3613779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9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hne Bild">
    <p:spTree>
      <p:nvGrpSpPr>
        <p:cNvPr id="1" name=""/>
        <p:cNvGrpSpPr/>
        <p:nvPr/>
      </p:nvGrpSpPr>
      <p:grpSpPr>
        <a:xfrm>
          <a:off x="0" y="0"/>
          <a:ext cx="0" cy="0"/>
          <a:chOff x="0" y="0"/>
          <a:chExt cx="0" cy="0"/>
        </a:xfrm>
      </p:grpSpPr>
      <p:sp>
        <p:nvSpPr>
          <p:cNvPr id="6" name="Rechteck 5"/>
          <p:cNvSpPr/>
          <p:nvPr userDrawn="1"/>
        </p:nvSpPr>
        <p:spPr>
          <a:xfrm>
            <a:off x="6062132" y="0"/>
            <a:ext cx="3081867" cy="1353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0" y="4237263"/>
            <a:ext cx="9144000" cy="2515962"/>
          </a:xfrm>
          <a:prstGeom prst="rect">
            <a:avLst/>
          </a:prstGeom>
          <a:solidFill>
            <a:srgbClr val="C8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 name="Title 1"/>
          <p:cNvSpPr>
            <a:spLocks noGrp="1"/>
          </p:cNvSpPr>
          <p:nvPr>
            <p:ph type="ctrTitle"/>
          </p:nvPr>
        </p:nvSpPr>
        <p:spPr>
          <a:xfrm>
            <a:off x="786268" y="1501779"/>
            <a:ext cx="8033882" cy="1445528"/>
          </a:xfrm>
        </p:spPr>
        <p:txBody>
          <a:bodyPr anchor="t" anchorCtr="0">
            <a:normAutofit/>
          </a:bodyPr>
          <a:lstStyle>
            <a:lvl1pPr algn="l">
              <a:defRPr sz="4800"/>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786268" y="3014571"/>
            <a:ext cx="7993062" cy="700540"/>
          </a:xfrm>
        </p:spPr>
        <p:txBody>
          <a:bodyPr>
            <a:normAutofit/>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12" name="Grafik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3448"/>
          <a:stretch/>
        </p:blipFill>
        <p:spPr>
          <a:xfrm>
            <a:off x="6172200" y="182586"/>
            <a:ext cx="2971800" cy="1093191"/>
          </a:xfrm>
          <a:prstGeom prst="rect">
            <a:avLst/>
          </a:prstGeom>
        </p:spPr>
      </p:pic>
      <p:sp>
        <p:nvSpPr>
          <p:cNvPr id="13" name="Textplatzhalter 8"/>
          <p:cNvSpPr>
            <a:spLocks noGrp="1"/>
          </p:cNvSpPr>
          <p:nvPr>
            <p:ph type="body" sz="quarter" idx="15" hasCustomPrompt="1"/>
          </p:nvPr>
        </p:nvSpPr>
        <p:spPr>
          <a:xfrm>
            <a:off x="786268" y="4477226"/>
            <a:ext cx="4852532" cy="497531"/>
          </a:xfrm>
        </p:spPr>
        <p:txBody>
          <a:bodyPr>
            <a:noAutofit/>
          </a:bodyPr>
          <a:lstStyle>
            <a:lvl1pPr marL="0" indent="0">
              <a:lnSpc>
                <a:spcPts val="1800"/>
              </a:lnSpc>
              <a:spcBef>
                <a:spcPts val="0"/>
              </a:spcBef>
              <a:buNone/>
              <a:defRPr sz="2200" b="1">
                <a:solidFill>
                  <a:schemeClr val="bg1"/>
                </a:solidFill>
                <a:latin typeface="+mj-lt"/>
              </a:defRPr>
            </a:lvl1pPr>
            <a:lvl2pPr marL="179388" indent="0">
              <a:buNone/>
              <a:defRPr/>
            </a:lvl2pPr>
            <a:lvl3pPr marL="269875" indent="0">
              <a:buNone/>
              <a:defRPr/>
            </a:lvl3pPr>
            <a:lvl4pPr marL="1371600" indent="0">
              <a:buNone/>
              <a:defRPr/>
            </a:lvl4pPr>
            <a:lvl5pPr marL="1828800" indent="0">
              <a:buNone/>
              <a:defRPr/>
            </a:lvl5pPr>
          </a:lstStyle>
          <a:p>
            <a:pPr lvl="0"/>
            <a:r>
              <a:rPr lang="de-DE" dirty="0" smtClean="0"/>
              <a:t>Name</a:t>
            </a:r>
          </a:p>
        </p:txBody>
      </p:sp>
      <p:sp>
        <p:nvSpPr>
          <p:cNvPr id="15" name="Rechteck 14"/>
          <p:cNvSpPr/>
          <p:nvPr userDrawn="1"/>
        </p:nvSpPr>
        <p:spPr>
          <a:xfrm>
            <a:off x="0" y="3863295"/>
            <a:ext cx="9144000" cy="373969"/>
          </a:xfrm>
          <a:prstGeom prst="rect">
            <a:avLst/>
          </a:prstGeom>
          <a:solidFill>
            <a:srgbClr val="E15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4" name="Textfeld 3"/>
          <p:cNvSpPr txBox="1"/>
          <p:nvPr userDrawn="1"/>
        </p:nvSpPr>
        <p:spPr>
          <a:xfrm>
            <a:off x="690899" y="5037787"/>
            <a:ext cx="4947901" cy="1107996"/>
          </a:xfrm>
          <a:prstGeom prst="rect">
            <a:avLst/>
          </a:prstGeom>
          <a:noFill/>
        </p:spPr>
        <p:txBody>
          <a:bodyPr wrap="square" rtlCol="0">
            <a:spAutoFit/>
          </a:bodyPr>
          <a:lstStyle/>
          <a:p>
            <a:r>
              <a:rPr lang="de-DE" sz="2200" b="1" dirty="0" smtClean="0">
                <a:solidFill>
                  <a:schemeClr val="bg1"/>
                </a:solidFill>
                <a:latin typeface="+mj-lt"/>
              </a:rPr>
              <a:t>Landratsamt Hohenlohekreis</a:t>
            </a:r>
          </a:p>
          <a:p>
            <a:r>
              <a:rPr lang="de-DE" sz="2200" b="1" dirty="0" smtClean="0">
                <a:solidFill>
                  <a:schemeClr val="bg1"/>
                </a:solidFill>
                <a:latin typeface="+mj-lt"/>
              </a:rPr>
              <a:t>Landwirtschaftsamt </a:t>
            </a:r>
            <a:r>
              <a:rPr lang="de-DE" sz="2200" b="1" dirty="0" err="1" smtClean="0">
                <a:solidFill>
                  <a:schemeClr val="bg1"/>
                </a:solidFill>
                <a:latin typeface="+mj-lt"/>
              </a:rPr>
              <a:t>Kupferzell</a:t>
            </a:r>
            <a:endParaRPr lang="de-DE" sz="2200" b="1" dirty="0" smtClean="0">
              <a:solidFill>
                <a:schemeClr val="bg1"/>
              </a:solidFill>
              <a:latin typeface="+mj-lt"/>
            </a:endParaRPr>
          </a:p>
          <a:p>
            <a:endParaRPr lang="de-DE" sz="2200" b="1" dirty="0" smtClean="0">
              <a:solidFill>
                <a:schemeClr val="bg1"/>
              </a:solidFill>
              <a:latin typeface="+mj-lt"/>
            </a:endParaRPr>
          </a:p>
        </p:txBody>
      </p:sp>
    </p:spTree>
    <p:extLst>
      <p:ext uri="{BB962C8B-B14F-4D97-AF65-F5344CB8AC3E}">
        <p14:creationId xmlns:p14="http://schemas.microsoft.com/office/powerpoint/2010/main" val="3045373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9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Übergangsslide mit großem Bild">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3175" y="1616075"/>
            <a:ext cx="9140825" cy="4625975"/>
          </a:xfrm>
          <a:solidFill>
            <a:schemeClr val="bg1">
              <a:lumMod val="95000"/>
            </a:schemeClr>
          </a:solidFill>
        </p:spPr>
        <p:txBody>
          <a:bodyPr/>
          <a:lstStyle>
            <a:lvl1pPr marL="0" indent="0">
              <a:buNone/>
              <a:defRPr/>
            </a:lvl1pPr>
          </a:lstStyle>
          <a:p>
            <a:endParaRPr lang="de-DE" dirty="0"/>
          </a:p>
        </p:txBody>
      </p:sp>
      <p:sp>
        <p:nvSpPr>
          <p:cNvPr id="2" name="Title 1"/>
          <p:cNvSpPr>
            <a:spLocks noGrp="1"/>
          </p:cNvSpPr>
          <p:nvPr>
            <p:ph type="title" hasCustomPrompt="1"/>
          </p:nvPr>
        </p:nvSpPr>
        <p:spPr>
          <a:xfrm>
            <a:off x="827088" y="2607733"/>
            <a:ext cx="7993060" cy="1954743"/>
          </a:xfrm>
        </p:spPr>
        <p:txBody>
          <a:bodyPr anchor="t" anchorCtr="0">
            <a:normAutofit/>
          </a:bodyPr>
          <a:lstStyle>
            <a:lvl1pPr>
              <a:defRPr sz="4800">
                <a:solidFill>
                  <a:schemeClr val="tx1"/>
                </a:solidFill>
              </a:defRPr>
            </a:lvl1pPr>
          </a:lstStyle>
          <a:p>
            <a:r>
              <a:rPr lang="de-DE" dirty="0" err="1" smtClean="0"/>
              <a:t>Übergangsslide</a:t>
            </a:r>
            <a:r>
              <a:rPr lang="de-DE" dirty="0" smtClean="0"/>
              <a:t> durch Klicken bearbeiten</a:t>
            </a:r>
            <a:endParaRPr lang="en-US" dirty="0"/>
          </a:p>
        </p:txBody>
      </p:sp>
      <p:sp>
        <p:nvSpPr>
          <p:cNvPr id="4" name="Date Placeholder 3"/>
          <p:cNvSpPr>
            <a:spLocks noGrp="1"/>
          </p:cNvSpPr>
          <p:nvPr>
            <p:ph type="dt" sz="half" idx="10"/>
          </p:nvPr>
        </p:nvSpPr>
        <p:spPr/>
        <p:txBody>
          <a:bodyPr/>
          <a:lstStyle>
            <a:lvl1pPr>
              <a:defRPr/>
            </a:lvl1pPr>
          </a:lstStyle>
          <a:p>
            <a:r>
              <a:rPr lang="de-DE" smtClean="0">
                <a:latin typeface="+mj-lt"/>
              </a:rPr>
              <a:t>09.08.2016</a:t>
            </a:r>
            <a:endParaRPr lang="en-GB" dirty="0">
              <a:latin typeface="+mj-lt"/>
            </a:endParaRPr>
          </a:p>
        </p:txBody>
      </p:sp>
      <p:sp>
        <p:nvSpPr>
          <p:cNvPr id="6" name="Slide Number Placeholder 5"/>
          <p:cNvSpPr>
            <a:spLocks noGrp="1"/>
          </p:cNvSpPr>
          <p:nvPr>
            <p:ph type="sldNum" sz="quarter" idx="12"/>
          </p:nvPr>
        </p:nvSpPr>
        <p:spPr/>
        <p:txBody>
          <a:bodyPr/>
          <a:lstStyle>
            <a:lvl1pPr>
              <a:defRPr>
                <a:latin typeface="+mj-lt"/>
              </a:defRPr>
            </a:lvl1pPr>
          </a:lstStyle>
          <a:p>
            <a:fld id="{EB601F12-CBA6-4C2C-B88B-DEF710A11BAC}" type="slidenum">
              <a:rPr lang="en-GB" smtClean="0"/>
              <a:pPr/>
              <a:t>‹Nr.›</a:t>
            </a:fld>
            <a:endParaRPr lang="en-GB" dirty="0"/>
          </a:p>
        </p:txBody>
      </p:sp>
      <p:sp>
        <p:nvSpPr>
          <p:cNvPr id="10" name="Rechteck 9"/>
          <p:cNvSpPr/>
          <p:nvPr userDrawn="1"/>
        </p:nvSpPr>
        <p:spPr>
          <a:xfrm>
            <a:off x="2999" y="1242106"/>
            <a:ext cx="9144000" cy="373969"/>
          </a:xfrm>
          <a:prstGeom prst="rect">
            <a:avLst/>
          </a:prstGeom>
          <a:solidFill>
            <a:srgbClr val="E15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Tree>
    <p:extLst>
      <p:ext uri="{BB962C8B-B14F-4D97-AF65-F5344CB8AC3E}">
        <p14:creationId xmlns:p14="http://schemas.microsoft.com/office/powerpoint/2010/main" val="237471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sslide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793220" y="135468"/>
            <a:ext cx="5867223" cy="1600200"/>
          </a:xfrm>
        </p:spPr>
        <p:txBody>
          <a:bodyPr anchor="b">
            <a:normAutofit/>
          </a:bodyPr>
          <a:lstStyle>
            <a:lvl1pPr>
              <a:defRPr sz="3600"/>
            </a:lvl1pPr>
          </a:lstStyle>
          <a:p>
            <a:r>
              <a:rPr lang="de-DE" dirty="0" smtClean="0"/>
              <a:t>Titelmasterformat durch Klicken bearbeiten</a:t>
            </a:r>
            <a:endParaRPr lang="en-US" dirty="0"/>
          </a:p>
        </p:txBody>
      </p:sp>
      <p:sp>
        <p:nvSpPr>
          <p:cNvPr id="5" name="Date Placeholder 4"/>
          <p:cNvSpPr>
            <a:spLocks noGrp="1"/>
          </p:cNvSpPr>
          <p:nvPr>
            <p:ph type="dt" sz="half" idx="10"/>
          </p:nvPr>
        </p:nvSpPr>
        <p:spPr/>
        <p:txBody>
          <a:bodyPr/>
          <a:lstStyle>
            <a:lvl1pPr>
              <a:defRPr/>
            </a:lvl1pPr>
          </a:lstStyle>
          <a:p>
            <a:r>
              <a:rPr lang="de-DE" smtClean="0">
                <a:latin typeface="+mj-lt"/>
              </a:rPr>
              <a:t>09.08.2016</a:t>
            </a:r>
            <a:endParaRPr lang="en-GB" dirty="0">
              <a:latin typeface="+mj-lt"/>
            </a:endParaRPr>
          </a:p>
        </p:txBody>
      </p:sp>
      <p:sp>
        <p:nvSpPr>
          <p:cNvPr id="7" name="Slide Number Placeholder 6"/>
          <p:cNvSpPr>
            <a:spLocks noGrp="1"/>
          </p:cNvSpPr>
          <p:nvPr>
            <p:ph type="sldNum" sz="quarter" idx="12"/>
          </p:nvPr>
        </p:nvSpPr>
        <p:spPr/>
        <p:txBody>
          <a:bodyPr/>
          <a:lstStyle/>
          <a:p>
            <a:fld id="{EB601F12-CBA6-4C2C-B88B-DEF710A11BAC}" type="slidenum">
              <a:rPr lang="en-GB" smtClean="0"/>
              <a:t>‹Nr.›</a:t>
            </a:fld>
            <a:endParaRPr lang="en-GB" dirty="0"/>
          </a:p>
        </p:txBody>
      </p:sp>
      <p:sp>
        <p:nvSpPr>
          <p:cNvPr id="9" name="Bildplatzhalter 8"/>
          <p:cNvSpPr>
            <a:spLocks noGrp="1"/>
          </p:cNvSpPr>
          <p:nvPr>
            <p:ph type="pic" sz="quarter" idx="13"/>
          </p:nvPr>
        </p:nvSpPr>
        <p:spPr>
          <a:xfrm>
            <a:off x="5656263" y="1989137"/>
            <a:ext cx="3487737" cy="3863976"/>
          </a:xfrm>
        </p:spPr>
        <p:txBody>
          <a:bodyPr/>
          <a:lstStyle>
            <a:lvl1pPr marL="0" indent="0">
              <a:buNone/>
              <a:defRPr/>
            </a:lvl1pPr>
          </a:lstStyle>
          <a:p>
            <a:endParaRPr lang="de-DE"/>
          </a:p>
        </p:txBody>
      </p:sp>
      <p:sp>
        <p:nvSpPr>
          <p:cNvPr id="8" name="Content Placeholder 3"/>
          <p:cNvSpPr>
            <a:spLocks noGrp="1"/>
          </p:cNvSpPr>
          <p:nvPr>
            <p:ph sz="half" idx="2"/>
          </p:nvPr>
        </p:nvSpPr>
        <p:spPr>
          <a:xfrm>
            <a:off x="793221" y="1984374"/>
            <a:ext cx="4502680" cy="3784206"/>
          </a:xfrm>
        </p:spPr>
        <p:txBody>
          <a:bodyPr/>
          <a:lstStyle>
            <a:lvl1pPr>
              <a:defRPr b="1">
                <a:solidFill>
                  <a:srgbClr val="E80000"/>
                </a:solidFill>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1261092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userDrawn="1"/>
        </p:nvSpPr>
        <p:spPr>
          <a:xfrm>
            <a:off x="0" y="6231467"/>
            <a:ext cx="9144000" cy="626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pic>
        <p:nvPicPr>
          <p:cNvPr id="9" name="Grafik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51156" y="132222"/>
            <a:ext cx="2292844" cy="814351"/>
          </a:xfrm>
          <a:prstGeom prst="rect">
            <a:avLst/>
          </a:prstGeom>
          <a:noFill/>
        </p:spPr>
      </p:pic>
      <p:sp>
        <p:nvSpPr>
          <p:cNvPr id="2" name="Title Placeholder 1"/>
          <p:cNvSpPr>
            <a:spLocks noGrp="1"/>
          </p:cNvSpPr>
          <p:nvPr>
            <p:ph type="title"/>
          </p:nvPr>
        </p:nvSpPr>
        <p:spPr>
          <a:xfrm>
            <a:off x="827088" y="132222"/>
            <a:ext cx="5810780" cy="1483853"/>
          </a:xfrm>
          <a:prstGeom prst="rect">
            <a:avLst/>
          </a:prstGeom>
        </p:spPr>
        <p:txBody>
          <a:bodyPr vert="horz" lIns="0" tIns="0" rIns="0" bIns="0" rtlCol="0" anchor="b" anchorCtr="0">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827088" y="1989138"/>
            <a:ext cx="7993062" cy="3863975"/>
          </a:xfrm>
          <a:prstGeom prst="rect">
            <a:avLst/>
          </a:prstGeom>
        </p:spPr>
        <p:txBody>
          <a:bodyPr vert="horz" lIns="0" tIns="0" rIns="0" bIns="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4" name="Date Placeholder 3"/>
          <p:cNvSpPr>
            <a:spLocks noGrp="1"/>
          </p:cNvSpPr>
          <p:nvPr>
            <p:ph type="dt" sz="half" idx="2"/>
          </p:nvPr>
        </p:nvSpPr>
        <p:spPr>
          <a:xfrm>
            <a:off x="1379765" y="6453188"/>
            <a:ext cx="934457" cy="188113"/>
          </a:xfrm>
          <a:prstGeom prst="rect">
            <a:avLst/>
          </a:prstGeom>
        </p:spPr>
        <p:txBody>
          <a:bodyPr vert="horz" lIns="0" tIns="0" rIns="0" bIns="0" rtlCol="0" anchor="b" anchorCtr="0"/>
          <a:lstStyle>
            <a:lvl1pPr algn="l">
              <a:defRPr sz="1100" b="1">
                <a:solidFill>
                  <a:schemeClr val="bg1"/>
                </a:solidFill>
                <a:latin typeface="+mn-lt"/>
              </a:defRPr>
            </a:lvl1pPr>
          </a:lstStyle>
          <a:p>
            <a:fld id="{2C6E8335-478D-4763-B374-85E53B54E67F}" type="datetime1">
              <a:rPr lang="de-DE" smtClean="0">
                <a:latin typeface="+mj-lt"/>
              </a:rPr>
              <a:pPr/>
              <a:t>03.04.2025</a:t>
            </a:fld>
            <a:endParaRPr lang="en-GB" dirty="0">
              <a:latin typeface="+mj-lt"/>
            </a:endParaRPr>
          </a:p>
        </p:txBody>
      </p:sp>
      <p:sp>
        <p:nvSpPr>
          <p:cNvPr id="6" name="Slide Number Placeholder 5"/>
          <p:cNvSpPr>
            <a:spLocks noGrp="1"/>
          </p:cNvSpPr>
          <p:nvPr>
            <p:ph type="sldNum" sz="quarter" idx="4"/>
          </p:nvPr>
        </p:nvSpPr>
        <p:spPr>
          <a:xfrm>
            <a:off x="827088" y="6453188"/>
            <a:ext cx="405719" cy="188113"/>
          </a:xfrm>
          <a:prstGeom prst="rect">
            <a:avLst/>
          </a:prstGeom>
        </p:spPr>
        <p:txBody>
          <a:bodyPr vert="horz" lIns="0" tIns="0" rIns="0" bIns="0" rtlCol="0" anchor="b" anchorCtr="0"/>
          <a:lstStyle>
            <a:lvl1pPr algn="l">
              <a:defRPr sz="1100" b="1">
                <a:solidFill>
                  <a:schemeClr val="bg1"/>
                </a:solidFill>
                <a:latin typeface="+mj-lt"/>
              </a:defRPr>
            </a:lvl1pPr>
          </a:lstStyle>
          <a:p>
            <a:fld id="{EB601F12-CBA6-4C2C-B88B-DEF710A11BAC}" type="slidenum">
              <a:rPr lang="en-GB" smtClean="0"/>
              <a:pPr/>
              <a:t>‹Nr.›</a:t>
            </a:fld>
            <a:endParaRPr lang="en-GB" dirty="0"/>
          </a:p>
        </p:txBody>
      </p:sp>
      <p:sp>
        <p:nvSpPr>
          <p:cNvPr id="11" name="Rechteck 10"/>
          <p:cNvSpPr/>
          <p:nvPr userDrawn="1"/>
        </p:nvSpPr>
        <p:spPr>
          <a:xfrm>
            <a:off x="-3" y="6076061"/>
            <a:ext cx="9144000" cy="163514"/>
          </a:xfrm>
          <a:prstGeom prst="rect">
            <a:avLst/>
          </a:prstGeom>
          <a:solidFill>
            <a:srgbClr val="E15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2" name="Textfeld 11"/>
          <p:cNvSpPr txBox="1"/>
          <p:nvPr userDrawn="1"/>
        </p:nvSpPr>
        <p:spPr>
          <a:xfrm>
            <a:off x="2408217" y="6409529"/>
            <a:ext cx="5127866" cy="2616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err="1" smtClean="0">
                <a:solidFill>
                  <a:schemeClr val="bg1"/>
                </a:solidFill>
                <a:latin typeface="+mj-lt"/>
              </a:rPr>
              <a:t>Landratsamt</a:t>
            </a:r>
            <a:r>
              <a:rPr lang="en-GB" sz="1100" b="1" dirty="0" smtClean="0">
                <a:solidFill>
                  <a:schemeClr val="bg1"/>
                </a:solidFill>
                <a:latin typeface="+mj-lt"/>
              </a:rPr>
              <a:t> Hohenlohekreis | </a:t>
            </a:r>
            <a:r>
              <a:rPr lang="en-GB" sz="1100" b="1" dirty="0" err="1" smtClean="0">
                <a:solidFill>
                  <a:schemeClr val="bg1"/>
                </a:solidFill>
                <a:latin typeface="+mj-lt"/>
              </a:rPr>
              <a:t>Landwirtschaftsamt</a:t>
            </a:r>
            <a:r>
              <a:rPr lang="en-GB" sz="1100" b="1" dirty="0" smtClean="0">
                <a:solidFill>
                  <a:schemeClr val="bg1"/>
                </a:solidFill>
                <a:latin typeface="+mj-lt"/>
              </a:rPr>
              <a:t> </a:t>
            </a:r>
            <a:r>
              <a:rPr lang="en-GB" sz="1100" b="1" dirty="0" err="1" smtClean="0">
                <a:solidFill>
                  <a:schemeClr val="bg1"/>
                </a:solidFill>
                <a:latin typeface="+mj-lt"/>
              </a:rPr>
              <a:t>Kupferzell</a:t>
            </a:r>
            <a:endParaRPr lang="en-GB" sz="1100" b="1" dirty="0" smtClean="0">
              <a:solidFill>
                <a:schemeClr val="bg1"/>
              </a:solidFill>
              <a:latin typeface="+mj-lt"/>
            </a:endParaRPr>
          </a:p>
        </p:txBody>
      </p:sp>
    </p:spTree>
    <p:extLst>
      <p:ext uri="{BB962C8B-B14F-4D97-AF65-F5344CB8AC3E}">
        <p14:creationId xmlns:p14="http://schemas.microsoft.com/office/powerpoint/2010/main" val="4284703236"/>
      </p:ext>
    </p:extLst>
  </p:cSld>
  <p:clrMap bg1="lt1" tx1="dk1" bg2="lt2" tx2="dk2" accent1="accent1" accent2="accent2" accent3="accent3" accent4="accent4" accent5="accent5" accent6="accent6" hlink="hlink" folHlink="folHlink"/>
  <p:sldLayoutIdLst>
    <p:sldLayoutId id="2147483662" r:id="rId1"/>
    <p:sldLayoutId id="2147483671" r:id="rId2"/>
    <p:sldLayoutId id="2147483664" r:id="rId3"/>
    <p:sldLayoutId id="2147483665" r:id="rId4"/>
    <p:sldLayoutId id="2147483666" r:id="rId5"/>
    <p:sldLayoutId id="2147483661" r:id="rId6"/>
    <p:sldLayoutId id="2147483670" r:id="rId7"/>
    <p:sldLayoutId id="2147483672" r:id="rId8"/>
    <p:sldLayoutId id="2147483668" r:id="rId9"/>
    <p:sldLayoutId id="2147483673" r:id="rId10"/>
    <p:sldLayoutId id="2147483667" r:id="rId11"/>
    <p:sldLayoutId id="2147483663" r:id="rId12"/>
    <p:sldLayoutId id="2147483688" r:id="rId1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p:titleStyle>
    <p:bodyStyle>
      <a:lvl1pPr marL="457200" indent="-457200" algn="l" defTabSz="914400" rtl="0" eaLnBrk="1" latinLnBrk="0" hangingPunct="1">
        <a:lnSpc>
          <a:spcPct val="90000"/>
        </a:lnSpc>
        <a:spcBef>
          <a:spcPts val="1000"/>
        </a:spcBef>
        <a:buClr>
          <a:srgbClr val="E80000"/>
        </a:buClr>
        <a:buFont typeface="Arial" pitchFamily="34" charset="0"/>
        <a:buChar char="•"/>
        <a:defRPr sz="2400" b="1" kern="1200">
          <a:solidFill>
            <a:srgbClr val="404040"/>
          </a:solidFill>
          <a:latin typeface="+mn-lt"/>
          <a:ea typeface="+mn-ea"/>
          <a:cs typeface="+mn-cs"/>
        </a:defRPr>
      </a:lvl1pPr>
      <a:lvl2pPr marL="636588" indent="-457200" algn="l" defTabSz="914400" rtl="0" eaLnBrk="1" latinLnBrk="0" hangingPunct="1">
        <a:lnSpc>
          <a:spcPct val="90000"/>
        </a:lnSpc>
        <a:spcBef>
          <a:spcPts val="500"/>
        </a:spcBef>
        <a:buClr>
          <a:srgbClr val="E80000"/>
        </a:buClr>
        <a:buFont typeface="Arial" pitchFamily="34" charset="0"/>
        <a:buChar char="•"/>
        <a:defRPr sz="2000" kern="1200">
          <a:solidFill>
            <a:schemeClr val="tx1">
              <a:lumMod val="75000"/>
              <a:lumOff val="25000"/>
            </a:schemeClr>
          </a:solidFill>
          <a:latin typeface="+mn-lt"/>
          <a:ea typeface="+mn-ea"/>
          <a:cs typeface="+mn-cs"/>
        </a:defRPr>
      </a:lvl2pPr>
      <a:lvl3pPr marL="793750" indent="-342900" algn="l" defTabSz="914400" rtl="0" eaLnBrk="1" latinLnBrk="0" hangingPunct="1">
        <a:lnSpc>
          <a:spcPct val="90000"/>
        </a:lnSpc>
        <a:spcBef>
          <a:spcPts val="500"/>
        </a:spcBef>
        <a:buClr>
          <a:srgbClr val="E80000"/>
        </a:buClr>
        <a:buFont typeface="Arial" pitchFamily="34" charset="0"/>
        <a:buChar char="•"/>
        <a:defRPr sz="1600" kern="1200">
          <a:solidFill>
            <a:schemeClr val="tx1">
              <a:lumMod val="75000"/>
              <a:lumOff val="25000"/>
            </a:schemeClr>
          </a:solidFill>
          <a:latin typeface="+mn-lt"/>
          <a:ea typeface="+mn-ea"/>
          <a:cs typeface="+mn-cs"/>
        </a:defRPr>
      </a:lvl3pPr>
      <a:lvl4pPr marL="974725" indent="-342900" algn="l" defTabSz="914400" rtl="0" eaLnBrk="1" latinLnBrk="0" hangingPunct="1">
        <a:lnSpc>
          <a:spcPct val="90000"/>
        </a:lnSpc>
        <a:spcBef>
          <a:spcPts val="500"/>
        </a:spcBef>
        <a:buClr>
          <a:srgbClr val="E80000"/>
        </a:buClr>
        <a:buFont typeface="Arial" pitchFamily="34" charset="0"/>
        <a:buChar char="•"/>
        <a:defRPr sz="1400" kern="1200">
          <a:solidFill>
            <a:schemeClr val="tx1"/>
          </a:solidFill>
          <a:latin typeface="+mn-lt"/>
          <a:ea typeface="+mn-ea"/>
          <a:cs typeface="+mn-cs"/>
        </a:defRPr>
      </a:lvl4pPr>
      <a:lvl5pPr marL="1144588" indent="-342900" algn="l" defTabSz="914400" rtl="0" eaLnBrk="1" latinLnBrk="0" hangingPunct="1">
        <a:lnSpc>
          <a:spcPct val="90000"/>
        </a:lnSpc>
        <a:spcBef>
          <a:spcPts val="500"/>
        </a:spcBef>
        <a:buClr>
          <a:srgbClr val="E80000"/>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1" userDrawn="1">
          <p15:clr>
            <a:srgbClr val="F26B43"/>
          </p15:clr>
        </p15:guide>
        <p15:guide id="2" pos="5556" userDrawn="1">
          <p15:clr>
            <a:srgbClr val="F26B43"/>
          </p15:clr>
        </p15:guide>
        <p15:guide id="3" orient="horz" pos="1018" userDrawn="1">
          <p15:clr>
            <a:srgbClr val="F26B43"/>
          </p15:clr>
        </p15:guide>
        <p15:guide id="4" orient="horz" pos="3687" userDrawn="1">
          <p15:clr>
            <a:srgbClr val="F26B43"/>
          </p15:clr>
        </p15:guide>
        <p15:guide id="5" orient="horz" pos="4065" userDrawn="1">
          <p15:clr>
            <a:srgbClr val="F26B43"/>
          </p15:clr>
        </p15:guide>
        <p15:guide id="6" orient="horz" pos="12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userDrawn="1"/>
        </p:nvSpPr>
        <p:spPr>
          <a:xfrm>
            <a:off x="0" y="6231467"/>
            <a:ext cx="9144000" cy="626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pic>
        <p:nvPicPr>
          <p:cNvPr id="9" name="Grafik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51156" y="132222"/>
            <a:ext cx="2292844" cy="814351"/>
          </a:xfrm>
          <a:prstGeom prst="rect">
            <a:avLst/>
          </a:prstGeom>
          <a:noFill/>
        </p:spPr>
      </p:pic>
      <p:sp>
        <p:nvSpPr>
          <p:cNvPr id="2" name="Title Placeholder 1"/>
          <p:cNvSpPr>
            <a:spLocks noGrp="1"/>
          </p:cNvSpPr>
          <p:nvPr>
            <p:ph type="title"/>
          </p:nvPr>
        </p:nvSpPr>
        <p:spPr>
          <a:xfrm>
            <a:off x="827088" y="132222"/>
            <a:ext cx="5810780" cy="1483853"/>
          </a:xfrm>
          <a:prstGeom prst="rect">
            <a:avLst/>
          </a:prstGeom>
        </p:spPr>
        <p:txBody>
          <a:bodyPr vert="horz" lIns="0" tIns="0" rIns="0" bIns="0" rtlCol="0" anchor="b" anchorCtr="0">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827088" y="1989138"/>
            <a:ext cx="7993062" cy="3863975"/>
          </a:xfrm>
          <a:prstGeom prst="rect">
            <a:avLst/>
          </a:prstGeom>
        </p:spPr>
        <p:txBody>
          <a:bodyPr vert="horz" lIns="0" tIns="0" rIns="0" bIns="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4" name="Date Placeholder 3"/>
          <p:cNvSpPr>
            <a:spLocks noGrp="1"/>
          </p:cNvSpPr>
          <p:nvPr>
            <p:ph type="dt" sz="half" idx="2"/>
          </p:nvPr>
        </p:nvSpPr>
        <p:spPr>
          <a:xfrm>
            <a:off x="1379765" y="6453188"/>
            <a:ext cx="934457" cy="188113"/>
          </a:xfrm>
          <a:prstGeom prst="rect">
            <a:avLst/>
          </a:prstGeom>
        </p:spPr>
        <p:txBody>
          <a:bodyPr vert="horz" lIns="0" tIns="0" rIns="0" bIns="0" rtlCol="0" anchor="b" anchorCtr="0"/>
          <a:lstStyle>
            <a:lvl1pPr algn="l">
              <a:defRPr sz="1100" b="1">
                <a:solidFill>
                  <a:schemeClr val="bg1"/>
                </a:solidFill>
                <a:latin typeface="+mn-lt"/>
              </a:defRPr>
            </a:lvl1pPr>
          </a:lstStyle>
          <a:p>
            <a:fld id="{2C6E8335-478D-4763-B374-85E53B54E67F}" type="datetime1">
              <a:rPr lang="de-DE" smtClean="0">
                <a:latin typeface="+mj-lt"/>
              </a:rPr>
              <a:pPr/>
              <a:t>03.04.2025</a:t>
            </a:fld>
            <a:endParaRPr lang="en-GB" dirty="0">
              <a:latin typeface="+mj-lt"/>
            </a:endParaRPr>
          </a:p>
        </p:txBody>
      </p:sp>
      <p:sp>
        <p:nvSpPr>
          <p:cNvPr id="6" name="Slide Number Placeholder 5"/>
          <p:cNvSpPr>
            <a:spLocks noGrp="1"/>
          </p:cNvSpPr>
          <p:nvPr>
            <p:ph type="sldNum" sz="quarter" idx="4"/>
          </p:nvPr>
        </p:nvSpPr>
        <p:spPr>
          <a:xfrm>
            <a:off x="827088" y="6453188"/>
            <a:ext cx="405719" cy="188113"/>
          </a:xfrm>
          <a:prstGeom prst="rect">
            <a:avLst/>
          </a:prstGeom>
        </p:spPr>
        <p:txBody>
          <a:bodyPr vert="horz" lIns="0" tIns="0" rIns="0" bIns="0" rtlCol="0" anchor="b" anchorCtr="0"/>
          <a:lstStyle>
            <a:lvl1pPr algn="l">
              <a:defRPr sz="1100" b="1">
                <a:solidFill>
                  <a:schemeClr val="bg1"/>
                </a:solidFill>
                <a:latin typeface="+mj-lt"/>
              </a:defRPr>
            </a:lvl1pPr>
          </a:lstStyle>
          <a:p>
            <a:fld id="{EB601F12-CBA6-4C2C-B88B-DEF710A11BAC}" type="slidenum">
              <a:rPr lang="en-GB" smtClean="0"/>
              <a:pPr/>
              <a:t>‹Nr.›</a:t>
            </a:fld>
            <a:endParaRPr lang="en-GB" dirty="0"/>
          </a:p>
        </p:txBody>
      </p:sp>
      <p:sp>
        <p:nvSpPr>
          <p:cNvPr id="11" name="Rechteck 10"/>
          <p:cNvSpPr/>
          <p:nvPr userDrawn="1"/>
        </p:nvSpPr>
        <p:spPr>
          <a:xfrm>
            <a:off x="-3" y="6076061"/>
            <a:ext cx="9144000" cy="163514"/>
          </a:xfrm>
          <a:prstGeom prst="rect">
            <a:avLst/>
          </a:prstGeom>
          <a:solidFill>
            <a:srgbClr val="E15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2" name="Textfeld 11"/>
          <p:cNvSpPr txBox="1"/>
          <p:nvPr userDrawn="1"/>
        </p:nvSpPr>
        <p:spPr>
          <a:xfrm>
            <a:off x="2408217" y="6409529"/>
            <a:ext cx="5127866" cy="2616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err="1" smtClean="0">
                <a:solidFill>
                  <a:schemeClr val="bg1"/>
                </a:solidFill>
                <a:latin typeface="+mj-lt"/>
              </a:rPr>
              <a:t>Landratsamt</a:t>
            </a:r>
            <a:r>
              <a:rPr lang="en-GB" sz="1100" b="1" dirty="0" smtClean="0">
                <a:solidFill>
                  <a:schemeClr val="bg1"/>
                </a:solidFill>
                <a:latin typeface="+mj-lt"/>
              </a:rPr>
              <a:t> Hohenlohekreis | </a:t>
            </a:r>
            <a:r>
              <a:rPr lang="en-GB" sz="1100" b="1" dirty="0" err="1" smtClean="0">
                <a:solidFill>
                  <a:schemeClr val="bg1"/>
                </a:solidFill>
                <a:latin typeface="+mj-lt"/>
              </a:rPr>
              <a:t>Landwirtschaftsamt</a:t>
            </a:r>
            <a:r>
              <a:rPr lang="en-GB" sz="1100" b="1" dirty="0" smtClean="0">
                <a:solidFill>
                  <a:schemeClr val="bg1"/>
                </a:solidFill>
                <a:latin typeface="+mj-lt"/>
              </a:rPr>
              <a:t> </a:t>
            </a:r>
            <a:r>
              <a:rPr lang="en-GB" sz="1100" b="1" dirty="0" err="1" smtClean="0">
                <a:solidFill>
                  <a:schemeClr val="bg1"/>
                </a:solidFill>
                <a:latin typeface="+mj-lt"/>
              </a:rPr>
              <a:t>Kupferzell</a:t>
            </a:r>
            <a:endParaRPr lang="en-GB" sz="1100" b="1" dirty="0" smtClean="0">
              <a:solidFill>
                <a:schemeClr val="bg1"/>
              </a:solidFill>
              <a:latin typeface="+mj-lt"/>
            </a:endParaRPr>
          </a:p>
        </p:txBody>
      </p:sp>
    </p:spTree>
    <p:extLst>
      <p:ext uri="{BB962C8B-B14F-4D97-AF65-F5344CB8AC3E}">
        <p14:creationId xmlns:p14="http://schemas.microsoft.com/office/powerpoint/2010/main" val="30457681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3600" b="1" kern="1200">
          <a:solidFill>
            <a:schemeClr val="tx1">
              <a:lumMod val="75000"/>
              <a:lumOff val="25000"/>
            </a:schemeClr>
          </a:solidFill>
          <a:latin typeface="+mj-lt"/>
          <a:ea typeface="+mj-ea"/>
          <a:cs typeface="+mj-cs"/>
        </a:defRPr>
      </a:lvl1pPr>
    </p:titleStyle>
    <p:bodyStyle>
      <a:lvl1pPr marL="457200" indent="-457200" algn="l" defTabSz="914400" rtl="0" eaLnBrk="1" latinLnBrk="0" hangingPunct="1">
        <a:lnSpc>
          <a:spcPct val="90000"/>
        </a:lnSpc>
        <a:spcBef>
          <a:spcPts val="1000"/>
        </a:spcBef>
        <a:buClr>
          <a:srgbClr val="E80000"/>
        </a:buClr>
        <a:buFont typeface="Arial" pitchFamily="34" charset="0"/>
        <a:buChar char="•"/>
        <a:defRPr sz="2400" b="1" kern="1200">
          <a:solidFill>
            <a:srgbClr val="404040"/>
          </a:solidFill>
          <a:latin typeface="+mn-lt"/>
          <a:ea typeface="+mn-ea"/>
          <a:cs typeface="+mn-cs"/>
        </a:defRPr>
      </a:lvl1pPr>
      <a:lvl2pPr marL="636588" indent="-457200" algn="l" defTabSz="914400" rtl="0" eaLnBrk="1" latinLnBrk="0" hangingPunct="1">
        <a:lnSpc>
          <a:spcPct val="90000"/>
        </a:lnSpc>
        <a:spcBef>
          <a:spcPts val="500"/>
        </a:spcBef>
        <a:buClr>
          <a:srgbClr val="E80000"/>
        </a:buClr>
        <a:buFont typeface="Arial" pitchFamily="34" charset="0"/>
        <a:buChar char="•"/>
        <a:defRPr sz="2000" kern="1200">
          <a:solidFill>
            <a:schemeClr val="tx1">
              <a:lumMod val="75000"/>
              <a:lumOff val="25000"/>
            </a:schemeClr>
          </a:solidFill>
          <a:latin typeface="+mn-lt"/>
          <a:ea typeface="+mn-ea"/>
          <a:cs typeface="+mn-cs"/>
        </a:defRPr>
      </a:lvl2pPr>
      <a:lvl3pPr marL="793750" indent="-342900" algn="l" defTabSz="914400" rtl="0" eaLnBrk="1" latinLnBrk="0" hangingPunct="1">
        <a:lnSpc>
          <a:spcPct val="90000"/>
        </a:lnSpc>
        <a:spcBef>
          <a:spcPts val="500"/>
        </a:spcBef>
        <a:buClr>
          <a:srgbClr val="E80000"/>
        </a:buClr>
        <a:buFont typeface="Arial" pitchFamily="34" charset="0"/>
        <a:buChar char="•"/>
        <a:defRPr sz="1600" kern="1200">
          <a:solidFill>
            <a:schemeClr val="tx1">
              <a:lumMod val="75000"/>
              <a:lumOff val="25000"/>
            </a:schemeClr>
          </a:solidFill>
          <a:latin typeface="+mn-lt"/>
          <a:ea typeface="+mn-ea"/>
          <a:cs typeface="+mn-cs"/>
        </a:defRPr>
      </a:lvl3pPr>
      <a:lvl4pPr marL="974725" indent="-342900" algn="l" defTabSz="914400" rtl="0" eaLnBrk="1" latinLnBrk="0" hangingPunct="1">
        <a:lnSpc>
          <a:spcPct val="90000"/>
        </a:lnSpc>
        <a:spcBef>
          <a:spcPts val="500"/>
        </a:spcBef>
        <a:buClr>
          <a:srgbClr val="E80000"/>
        </a:buClr>
        <a:buFont typeface="Arial" pitchFamily="34" charset="0"/>
        <a:buChar char="•"/>
        <a:defRPr sz="1400" kern="1200">
          <a:solidFill>
            <a:schemeClr val="tx1"/>
          </a:solidFill>
          <a:latin typeface="+mn-lt"/>
          <a:ea typeface="+mn-ea"/>
          <a:cs typeface="+mn-cs"/>
        </a:defRPr>
      </a:lvl4pPr>
      <a:lvl5pPr marL="1144588" indent="-342900" algn="l" defTabSz="914400" rtl="0" eaLnBrk="1" latinLnBrk="0" hangingPunct="1">
        <a:lnSpc>
          <a:spcPct val="90000"/>
        </a:lnSpc>
        <a:spcBef>
          <a:spcPts val="500"/>
        </a:spcBef>
        <a:buClr>
          <a:srgbClr val="E80000"/>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1">
          <p15:clr>
            <a:srgbClr val="F26B43"/>
          </p15:clr>
        </p15:guide>
        <p15:guide id="2" pos="5556">
          <p15:clr>
            <a:srgbClr val="F26B43"/>
          </p15:clr>
        </p15:guide>
        <p15:guide id="3" orient="horz" pos="1018">
          <p15:clr>
            <a:srgbClr val="F26B43"/>
          </p15:clr>
        </p15:guide>
        <p15:guide id="4" orient="horz" pos="3687">
          <p15:clr>
            <a:srgbClr val="F26B43"/>
          </p15:clr>
        </p15:guide>
        <p15:guide id="5" orient="horz" pos="4065">
          <p15:clr>
            <a:srgbClr val="F26B43"/>
          </p15:clr>
        </p15:guide>
        <p15:guide id="6" orient="horz" pos="125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foerderung.landwirtschaft-bw.de/,Lde/Startseite/Gemeinsamer+Antrag/App+profil+_bw_" TargetMode="External"/><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1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6.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6.xml"/><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foerderung.landwirtschaft-bw.de/site/pbs-bw-mlr-root/get/documents_E-263232399/MLR.LEL/PB5Documents/mlr/GA/GA_025_extern/OER/Ergaenzende_Informationen_zu_den_Oeko-Regelungen.pdf" TargetMode="Externa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foerderung.landwirtschaft-bw.de/site/pbs-bw-mlr-root/get/documents_E-263232399/MLR.LEL/PB5Documents/mlr/GA/GA_025_extern/OER/Ergaenzende_Informationen_zu_den_Oeko-Regelungen.pdf" TargetMode="External"/><Relationship Id="rId2" Type="http://schemas.openxmlformats.org/officeDocument/2006/relationships/image" Target="../media/image25.png"/><Relationship Id="rId1" Type="http://schemas.openxmlformats.org/officeDocument/2006/relationships/slideLayout" Target="../slideLayouts/slideLayout26.xml"/><Relationship Id="rId4" Type="http://schemas.openxmlformats.org/officeDocument/2006/relationships/image" Target="../media/image26.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 Id="rId5" Type="http://schemas.openxmlformats.org/officeDocument/2006/relationships/hyperlink" Target="https://foerderung.landwirtschaft-bw.de/site/pbs-bw-mlr-root/get/documents_E-71372519/MLR.LEL/PB5Documents/fiona/2025/Formulare/Amtliches_Formular_Kennarten.pdf" TargetMode="External"/><Relationship Id="rId4"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6.xml"/><Relationship Id="rId4" Type="http://schemas.openxmlformats.org/officeDocument/2006/relationships/image" Target="../media/image33.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oerderung.landwirtschaft-bw.de/,Lde/Startseite/Gemeinsamer+Antrag/Formulare+_+Merkblaetter+_+Informationen+zum+Gemeinsamen+Antrag" TargetMode="Externa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3" Type="http://schemas.openxmlformats.org/officeDocument/2006/relationships/hyperlink" Target="https://foerderung.landwirtschaft-bw.de/site/pbs-bw-mlr-root/get/documents_E1109559442/MLR.LEL/PB5Documents/fiona/2025/Merkblaetter/Soz_Kond_Infobroschuere_2025.pdf" TargetMode="External"/><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423949" y="1277334"/>
            <a:ext cx="8396202" cy="2396891"/>
          </a:xfrm>
        </p:spPr>
        <p:txBody>
          <a:bodyPr>
            <a:normAutofit fontScale="90000"/>
          </a:bodyPr>
          <a:lstStyle/>
          <a:p>
            <a:pPr algn="ctr">
              <a:lnSpc>
                <a:spcPct val="150000"/>
              </a:lnSpc>
            </a:pPr>
            <a:r>
              <a:rPr lang="de-DE" sz="6000" dirty="0" smtClean="0"/>
              <a:t>Gemeinsamer Antrag 2025</a:t>
            </a:r>
            <a:br>
              <a:rPr lang="de-DE" sz="6000" dirty="0" smtClean="0"/>
            </a:br>
            <a:r>
              <a:rPr lang="de-DE" sz="6000" dirty="0" smtClean="0"/>
              <a:t>FIONA</a:t>
            </a:r>
            <a:endParaRPr lang="de-DE" sz="3600" dirty="0"/>
          </a:p>
        </p:txBody>
      </p:sp>
      <p:sp>
        <p:nvSpPr>
          <p:cNvPr id="5" name="Textplatzhalter 4"/>
          <p:cNvSpPr>
            <a:spLocks noGrp="1"/>
          </p:cNvSpPr>
          <p:nvPr>
            <p:ph type="body" sz="quarter" idx="15"/>
          </p:nvPr>
        </p:nvSpPr>
        <p:spPr>
          <a:xfrm>
            <a:off x="719766" y="4276852"/>
            <a:ext cx="8033883" cy="816749"/>
          </a:xfrm>
        </p:spPr>
        <p:txBody>
          <a:bodyPr/>
          <a:lstStyle/>
          <a:p>
            <a:r>
              <a:rPr lang="de-DE" dirty="0" smtClean="0"/>
              <a:t>Matthias Kolb</a:t>
            </a:r>
          </a:p>
          <a:p>
            <a:pPr>
              <a:lnSpc>
                <a:spcPct val="100000"/>
              </a:lnSpc>
            </a:pPr>
            <a:r>
              <a:rPr lang="de-DE" dirty="0" smtClean="0"/>
              <a:t>Jürgen </a:t>
            </a:r>
            <a:r>
              <a:rPr lang="de-DE" dirty="0" err="1" smtClean="0"/>
              <a:t>Bräuninger</a:t>
            </a:r>
            <a:endParaRPr lang="de-DE" dirty="0" smtClean="0"/>
          </a:p>
          <a:p>
            <a:r>
              <a:rPr lang="de-DE" dirty="0" smtClean="0"/>
              <a:t> </a:t>
            </a:r>
          </a:p>
          <a:p>
            <a:endParaRPr lang="de-DE" dirty="0"/>
          </a:p>
        </p:txBody>
      </p:sp>
    </p:spTree>
    <p:extLst>
      <p:ext uri="{BB962C8B-B14F-4D97-AF65-F5344CB8AC3E}">
        <p14:creationId xmlns:p14="http://schemas.microsoft.com/office/powerpoint/2010/main" val="2423761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10" name="Rechteck 9"/>
          <p:cNvSpPr/>
          <p:nvPr/>
        </p:nvSpPr>
        <p:spPr>
          <a:xfrm>
            <a:off x="827088" y="1178557"/>
            <a:ext cx="5064528" cy="461665"/>
          </a:xfrm>
          <a:prstGeom prst="rect">
            <a:avLst/>
          </a:prstGeom>
        </p:spPr>
        <p:txBody>
          <a:bodyPr wrap="none">
            <a:spAutoFit/>
          </a:bodyPr>
          <a:lstStyle/>
          <a:p>
            <a:r>
              <a:rPr lang="de-DE" sz="2400" b="1" dirty="0" smtClean="0">
                <a:solidFill>
                  <a:prstClr val="black"/>
                </a:solidFill>
                <a:latin typeface="Calibri"/>
              </a:rPr>
              <a:t>„Fristen / Änderung </a:t>
            </a:r>
            <a:r>
              <a:rPr lang="de-DE" sz="2400" b="1" dirty="0">
                <a:solidFill>
                  <a:prstClr val="black"/>
                </a:solidFill>
                <a:latin typeface="Calibri"/>
              </a:rPr>
              <a:t>Antragsangaben “</a:t>
            </a:r>
            <a:endParaRPr lang="de-DE" dirty="0"/>
          </a:p>
        </p:txBody>
      </p:sp>
      <p:sp>
        <p:nvSpPr>
          <p:cNvPr id="12" name="Rechteck 11"/>
          <p:cNvSpPr/>
          <p:nvPr/>
        </p:nvSpPr>
        <p:spPr>
          <a:xfrm>
            <a:off x="529921" y="1930082"/>
            <a:ext cx="7865935" cy="3662541"/>
          </a:xfrm>
          <a:prstGeom prst="rect">
            <a:avLst/>
          </a:prstGeom>
        </p:spPr>
        <p:txBody>
          <a:bodyPr wrap="square">
            <a:spAutoFit/>
          </a:bodyPr>
          <a:lstStyle/>
          <a:p>
            <a:r>
              <a:rPr lang="de-DE" sz="2000" b="1" u="sng" dirty="0" smtClean="0">
                <a:solidFill>
                  <a:srgbClr val="E80000"/>
                </a:solidFill>
                <a:latin typeface="+mj-lt"/>
              </a:rPr>
              <a:t>Achtung:</a:t>
            </a:r>
            <a:r>
              <a:rPr lang="de-DE" sz="2000" b="1" dirty="0" smtClean="0">
                <a:solidFill>
                  <a:srgbClr val="E80000"/>
                </a:solidFill>
                <a:latin typeface="+mj-lt"/>
              </a:rPr>
              <a:t> </a:t>
            </a:r>
            <a:r>
              <a:rPr lang="de-DE" sz="2000" dirty="0" smtClean="0">
                <a:solidFill>
                  <a:srgbClr val="E80000"/>
                </a:solidFill>
                <a:latin typeface="+mj-lt"/>
              </a:rPr>
              <a:t>	</a:t>
            </a:r>
          </a:p>
          <a:p>
            <a:pPr lvl="1"/>
            <a:endParaRPr lang="de-DE" sz="1400" dirty="0" smtClean="0">
              <a:solidFill>
                <a:srgbClr val="000000"/>
              </a:solidFill>
            </a:endParaRPr>
          </a:p>
          <a:p>
            <a:r>
              <a:rPr lang="de-DE" b="1" dirty="0" smtClean="0">
                <a:solidFill>
                  <a:srgbClr val="000000"/>
                </a:solidFill>
                <a:latin typeface="+mj-lt"/>
              </a:rPr>
              <a:t>Bitte beachten, dass für folgende Anträge die Ausschlussfrist 15. Mai 2025 gilt!</a:t>
            </a:r>
          </a:p>
          <a:p>
            <a:pPr lvl="1"/>
            <a:endParaRPr lang="de-DE" dirty="0">
              <a:solidFill>
                <a:srgbClr val="000000"/>
              </a:solidFill>
            </a:endParaRPr>
          </a:p>
          <a:p>
            <a:pPr marL="285750" indent="-285750">
              <a:lnSpc>
                <a:spcPct val="150000"/>
              </a:lnSpc>
              <a:buFont typeface="Arial" panose="020B0604020202020204" pitchFamily="34" charset="0"/>
              <a:buChar char="•"/>
            </a:pPr>
            <a:r>
              <a:rPr lang="de-DE" dirty="0" smtClean="0">
                <a:solidFill>
                  <a:srgbClr val="000000"/>
                </a:solidFill>
              </a:rPr>
              <a:t>Gekoppelte Einkommensstützung für Mutterschafe und –Ziegen (</a:t>
            </a:r>
            <a:r>
              <a:rPr lang="de-DE" dirty="0" smtClean="0"/>
              <a:t>einschließlich </a:t>
            </a:r>
            <a:r>
              <a:rPr lang="de-DE" dirty="0"/>
              <a:t>Nachmeldungen von </a:t>
            </a:r>
            <a:r>
              <a:rPr lang="de-DE" dirty="0" smtClean="0"/>
              <a:t>Tieren)</a:t>
            </a:r>
          </a:p>
          <a:p>
            <a:pPr marL="285750" indent="-285750">
              <a:lnSpc>
                <a:spcPct val="150000"/>
              </a:lnSpc>
              <a:buFont typeface="Arial" panose="020B0604020202020204" pitchFamily="34" charset="0"/>
              <a:buChar char="•"/>
            </a:pPr>
            <a:r>
              <a:rPr lang="de-DE" dirty="0" smtClean="0">
                <a:solidFill>
                  <a:srgbClr val="000000"/>
                </a:solidFill>
              </a:rPr>
              <a:t>Gekoppelte Einkommensstützung </a:t>
            </a:r>
            <a:r>
              <a:rPr lang="de-DE" dirty="0">
                <a:solidFill>
                  <a:srgbClr val="000000"/>
                </a:solidFill>
              </a:rPr>
              <a:t>für </a:t>
            </a:r>
            <a:r>
              <a:rPr lang="de-DE" dirty="0" smtClean="0">
                <a:solidFill>
                  <a:srgbClr val="000000"/>
                </a:solidFill>
              </a:rPr>
              <a:t>Mutterkühe (</a:t>
            </a:r>
            <a:r>
              <a:rPr lang="de-DE" dirty="0" smtClean="0"/>
              <a:t>einschließlich </a:t>
            </a:r>
            <a:r>
              <a:rPr lang="de-DE" dirty="0"/>
              <a:t>Nachmeldungen von </a:t>
            </a:r>
            <a:r>
              <a:rPr lang="de-DE" dirty="0" smtClean="0"/>
              <a:t>Tieren)</a:t>
            </a:r>
          </a:p>
          <a:p>
            <a:pPr marL="285750" indent="-285750">
              <a:lnSpc>
                <a:spcPct val="150000"/>
              </a:lnSpc>
              <a:buFont typeface="Arial" panose="020B0604020202020204" pitchFamily="34" charset="0"/>
              <a:buChar char="•"/>
            </a:pPr>
            <a:r>
              <a:rPr lang="de-DE" dirty="0" smtClean="0"/>
              <a:t>Umstrukturierung </a:t>
            </a:r>
            <a:r>
              <a:rPr lang="de-DE" dirty="0"/>
              <a:t>und Umstellung von </a:t>
            </a:r>
            <a:r>
              <a:rPr lang="de-DE" dirty="0" smtClean="0"/>
              <a:t>Rebflächen</a:t>
            </a:r>
            <a:endParaRPr lang="de-DE" dirty="0"/>
          </a:p>
          <a:p>
            <a:pPr marL="285750" indent="-285750">
              <a:lnSpc>
                <a:spcPct val="150000"/>
              </a:lnSpc>
              <a:buFont typeface="Arial" panose="020B0604020202020204" pitchFamily="34" charset="0"/>
              <a:buChar char="•"/>
            </a:pPr>
            <a:r>
              <a:rPr lang="de-DE" dirty="0" err="1" smtClean="0"/>
              <a:t>Pheromonförderung</a:t>
            </a:r>
            <a:r>
              <a:rPr lang="de-DE" dirty="0" smtClean="0"/>
              <a:t> </a:t>
            </a:r>
            <a:r>
              <a:rPr lang="de-DE" dirty="0"/>
              <a:t>im Weinbau </a:t>
            </a:r>
            <a:endParaRPr lang="de-DE" dirty="0">
              <a:solidFill>
                <a:srgbClr val="000000"/>
              </a:solidFill>
            </a:endParaRPr>
          </a:p>
        </p:txBody>
      </p:sp>
      <p:sp>
        <p:nvSpPr>
          <p:cNvPr id="7" name="Titel 1"/>
          <p:cNvSpPr>
            <a:spLocks noGrp="1"/>
          </p:cNvSpPr>
          <p:nvPr>
            <p:ph type="title"/>
          </p:nvPr>
        </p:nvSpPr>
        <p:spPr>
          <a:xfrm>
            <a:off x="827088" y="340822"/>
            <a:ext cx="5810780" cy="726613"/>
          </a:xfrm>
        </p:spPr>
        <p:txBody>
          <a:bodyPr/>
          <a:lstStyle/>
          <a:p>
            <a:r>
              <a:rPr lang="de-DE" dirty="0" smtClean="0"/>
              <a:t>Antragsverfahren 2025</a:t>
            </a:r>
            <a:endParaRPr lang="de-DE" dirty="0"/>
          </a:p>
        </p:txBody>
      </p:sp>
    </p:spTree>
    <p:extLst>
      <p:ext uri="{BB962C8B-B14F-4D97-AF65-F5344CB8AC3E}">
        <p14:creationId xmlns:p14="http://schemas.microsoft.com/office/powerpoint/2010/main" val="31517432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a:srcRect l="1698" t="6343" r="2194" b="4893"/>
          <a:stretch/>
        </p:blipFill>
        <p:spPr>
          <a:xfrm>
            <a:off x="710898" y="4092222"/>
            <a:ext cx="7476370" cy="1893711"/>
          </a:xfrm>
          <a:prstGeom prst="rect">
            <a:avLst/>
          </a:prstGeom>
          <a:ln>
            <a:solidFill>
              <a:srgbClr val="000000"/>
            </a:solidFill>
          </a:ln>
        </p:spPr>
      </p:pic>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3626698" cy="461665"/>
          </a:xfrm>
          <a:prstGeom prst="rect">
            <a:avLst/>
          </a:prstGeom>
        </p:spPr>
        <p:txBody>
          <a:bodyPr wrap="none">
            <a:spAutoFit/>
          </a:bodyPr>
          <a:lstStyle/>
          <a:p>
            <a:r>
              <a:rPr lang="de-DE" sz="2400" b="1" dirty="0" smtClean="0">
                <a:solidFill>
                  <a:prstClr val="black"/>
                </a:solidFill>
                <a:latin typeface="Calibri"/>
              </a:rPr>
              <a:t>„</a:t>
            </a:r>
            <a:r>
              <a:rPr lang="de-DE" sz="2400" b="1" dirty="0" err="1" smtClean="0">
                <a:solidFill>
                  <a:prstClr val="black"/>
                </a:solidFill>
                <a:latin typeface="Calibri"/>
              </a:rPr>
              <a:t>profil</a:t>
            </a:r>
            <a:r>
              <a:rPr lang="de-DE" sz="2400" b="1" dirty="0" smtClean="0">
                <a:solidFill>
                  <a:prstClr val="black"/>
                </a:solidFill>
                <a:latin typeface="Calibri"/>
              </a:rPr>
              <a:t> (</a:t>
            </a:r>
            <a:r>
              <a:rPr lang="de-DE" sz="2400" b="1" dirty="0" err="1" smtClean="0">
                <a:solidFill>
                  <a:prstClr val="black"/>
                </a:solidFill>
                <a:latin typeface="Calibri"/>
              </a:rPr>
              <a:t>bw</a:t>
            </a:r>
            <a:r>
              <a:rPr lang="de-DE" sz="2400" b="1" dirty="0" smtClean="0">
                <a:solidFill>
                  <a:prstClr val="black"/>
                </a:solidFill>
                <a:latin typeface="Calibri"/>
              </a:rPr>
              <a:t>) Kartenansicht“</a:t>
            </a:r>
            <a:endParaRPr lang="de-DE" dirty="0"/>
          </a:p>
        </p:txBody>
      </p:sp>
      <p:pic>
        <p:nvPicPr>
          <p:cNvPr id="3" name="Grafik 2"/>
          <p:cNvPicPr>
            <a:picLocks noChangeAspect="1"/>
          </p:cNvPicPr>
          <p:nvPr/>
        </p:nvPicPr>
        <p:blipFill rotWithShape="1">
          <a:blip r:embed="rId3"/>
          <a:srcRect l="6886" t="3994" r="6627" b="3678"/>
          <a:stretch/>
        </p:blipFill>
        <p:spPr>
          <a:xfrm>
            <a:off x="6762140" y="1108517"/>
            <a:ext cx="2082601" cy="3624349"/>
          </a:xfrm>
          <a:prstGeom prst="rect">
            <a:avLst/>
          </a:prstGeom>
        </p:spPr>
      </p:pic>
      <p:sp>
        <p:nvSpPr>
          <p:cNvPr id="9" name="Rechteck 8"/>
          <p:cNvSpPr/>
          <p:nvPr/>
        </p:nvSpPr>
        <p:spPr>
          <a:xfrm>
            <a:off x="710898" y="1534007"/>
            <a:ext cx="5766102" cy="2169825"/>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In </a:t>
            </a:r>
            <a:r>
              <a:rPr lang="de-DE" dirty="0">
                <a:solidFill>
                  <a:srgbClr val="000000"/>
                </a:solidFill>
              </a:rPr>
              <a:t>der Kartenansicht sind nur die Flächen mit Aufträgen als Geometrie mit verschiedenen Kennzeichen </a:t>
            </a:r>
            <a:r>
              <a:rPr lang="de-DE" dirty="0" smtClean="0">
                <a:solidFill>
                  <a:srgbClr val="000000"/>
                </a:solidFill>
              </a:rPr>
              <a:t>versehen</a:t>
            </a:r>
          </a:p>
          <a:p>
            <a:pPr marL="285750" indent="-285750">
              <a:lnSpc>
                <a:spcPct val="150000"/>
              </a:lnSpc>
              <a:buFont typeface="Arial" panose="020B0604020202020204" pitchFamily="34" charset="0"/>
              <a:buChar char="•"/>
            </a:pPr>
            <a:r>
              <a:rPr lang="de-DE" dirty="0" smtClean="0">
                <a:solidFill>
                  <a:srgbClr val="000000"/>
                </a:solidFill>
              </a:rPr>
              <a:t>Diese </a:t>
            </a:r>
            <a:r>
              <a:rPr lang="de-DE" dirty="0">
                <a:solidFill>
                  <a:srgbClr val="000000"/>
                </a:solidFill>
              </a:rPr>
              <a:t>Symbole stellen den einzelnen Auftrag in </a:t>
            </a:r>
            <a:r>
              <a:rPr lang="de-DE" dirty="0" smtClean="0">
                <a:solidFill>
                  <a:srgbClr val="000000"/>
                </a:solidFill>
              </a:rPr>
              <a:t>seinem Status dar</a:t>
            </a:r>
          </a:p>
          <a:p>
            <a:pPr marL="285750" indent="-285750">
              <a:lnSpc>
                <a:spcPct val="150000"/>
              </a:lnSpc>
              <a:buFont typeface="Arial" panose="020B0604020202020204" pitchFamily="34" charset="0"/>
              <a:buChar char="•"/>
            </a:pPr>
            <a:r>
              <a:rPr lang="de-DE" dirty="0" smtClean="0">
                <a:solidFill>
                  <a:srgbClr val="000000"/>
                </a:solidFill>
              </a:rPr>
              <a:t>Eingereichte </a:t>
            </a:r>
            <a:r>
              <a:rPr lang="de-DE" dirty="0">
                <a:solidFill>
                  <a:srgbClr val="000000"/>
                </a:solidFill>
              </a:rPr>
              <a:t>Aufträge entfallen aus der Liste</a:t>
            </a:r>
          </a:p>
        </p:txBody>
      </p:sp>
    </p:spTree>
    <p:extLst>
      <p:ext uri="{BB962C8B-B14F-4D97-AF65-F5344CB8AC3E}">
        <p14:creationId xmlns:p14="http://schemas.microsoft.com/office/powerpoint/2010/main" val="15645922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3626698" cy="461665"/>
          </a:xfrm>
          <a:prstGeom prst="rect">
            <a:avLst/>
          </a:prstGeom>
        </p:spPr>
        <p:txBody>
          <a:bodyPr wrap="none">
            <a:spAutoFit/>
          </a:bodyPr>
          <a:lstStyle/>
          <a:p>
            <a:r>
              <a:rPr lang="de-DE" sz="2400" b="1" dirty="0" smtClean="0">
                <a:solidFill>
                  <a:prstClr val="black"/>
                </a:solidFill>
                <a:latin typeface="Calibri"/>
              </a:rPr>
              <a:t>„</a:t>
            </a:r>
            <a:r>
              <a:rPr lang="de-DE" sz="2400" b="1" dirty="0" err="1" smtClean="0">
                <a:solidFill>
                  <a:prstClr val="black"/>
                </a:solidFill>
                <a:latin typeface="Calibri"/>
              </a:rPr>
              <a:t>profil</a:t>
            </a:r>
            <a:r>
              <a:rPr lang="de-DE" sz="2400" b="1" dirty="0" smtClean="0">
                <a:solidFill>
                  <a:prstClr val="black"/>
                </a:solidFill>
                <a:latin typeface="Calibri"/>
              </a:rPr>
              <a:t> (</a:t>
            </a:r>
            <a:r>
              <a:rPr lang="de-DE" sz="2400" b="1" dirty="0" err="1" smtClean="0">
                <a:solidFill>
                  <a:prstClr val="black"/>
                </a:solidFill>
                <a:latin typeface="Calibri"/>
              </a:rPr>
              <a:t>bw</a:t>
            </a:r>
            <a:r>
              <a:rPr lang="de-DE" sz="2400" b="1" dirty="0" smtClean="0">
                <a:solidFill>
                  <a:prstClr val="black"/>
                </a:solidFill>
                <a:latin typeface="Calibri"/>
              </a:rPr>
              <a:t>) Kartenansicht“</a:t>
            </a:r>
            <a:endParaRPr lang="de-DE" dirty="0"/>
          </a:p>
        </p:txBody>
      </p:sp>
      <p:sp>
        <p:nvSpPr>
          <p:cNvPr id="2" name="Rechteck 1"/>
          <p:cNvSpPr/>
          <p:nvPr/>
        </p:nvSpPr>
        <p:spPr>
          <a:xfrm>
            <a:off x="827088" y="2214938"/>
            <a:ext cx="6936999" cy="1200329"/>
          </a:xfrm>
          <a:prstGeom prst="rect">
            <a:avLst/>
          </a:prstGeom>
        </p:spPr>
        <p:txBody>
          <a:bodyPr wrap="square">
            <a:spAutoFit/>
          </a:bodyPr>
          <a:lstStyle/>
          <a:p>
            <a:pPr algn="ctr">
              <a:lnSpc>
                <a:spcPct val="150000"/>
              </a:lnSpc>
            </a:pPr>
            <a:r>
              <a:rPr lang="de-DE" dirty="0">
                <a:solidFill>
                  <a:srgbClr val="000000"/>
                </a:solidFill>
              </a:rPr>
              <a:t>Weitere Informationen sind im Infodienst eingestellt </a:t>
            </a:r>
            <a:r>
              <a:rPr lang="de-DE" dirty="0" smtClean="0">
                <a:solidFill>
                  <a:srgbClr val="000000"/>
                </a:solidFill>
              </a:rPr>
              <a:t>unter</a:t>
            </a:r>
          </a:p>
          <a:p>
            <a:pPr algn="ctr">
              <a:lnSpc>
                <a:spcPct val="150000"/>
              </a:lnSpc>
            </a:pPr>
            <a:endParaRPr lang="de-DE" sz="1100" dirty="0" smtClean="0">
              <a:solidFill>
                <a:srgbClr val="000000"/>
              </a:solidFill>
            </a:endParaRPr>
          </a:p>
          <a:p>
            <a:pPr algn="ctr">
              <a:lnSpc>
                <a:spcPct val="150000"/>
              </a:lnSpc>
            </a:pPr>
            <a:r>
              <a:rPr lang="de-DE" dirty="0">
                <a:hlinkClick r:id="rId2"/>
              </a:rPr>
              <a:t>App </a:t>
            </a:r>
            <a:r>
              <a:rPr lang="de-DE" dirty="0" err="1">
                <a:hlinkClick r:id="rId2"/>
              </a:rPr>
              <a:t>profil</a:t>
            </a:r>
            <a:r>
              <a:rPr lang="de-DE" dirty="0">
                <a:hlinkClick r:id="rId2"/>
              </a:rPr>
              <a:t> (</a:t>
            </a:r>
            <a:r>
              <a:rPr lang="de-DE" dirty="0" err="1">
                <a:hlinkClick r:id="rId2"/>
              </a:rPr>
              <a:t>bw</a:t>
            </a:r>
            <a:r>
              <a:rPr lang="de-DE" dirty="0">
                <a:hlinkClick r:id="rId2"/>
              </a:rPr>
              <a:t>) - Infodienst - Förderung</a:t>
            </a:r>
            <a:endParaRPr lang="de-DE" dirty="0">
              <a:solidFill>
                <a:srgbClr val="000000"/>
              </a:solidFill>
            </a:endParaRPr>
          </a:p>
        </p:txBody>
      </p:sp>
      <p:pic>
        <p:nvPicPr>
          <p:cNvPr id="1026" name="Picture 2" descr="Logo App profil (bw), Bildquelle MLR Stuttg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6593" y="3624349"/>
            <a:ext cx="2106151" cy="2106151"/>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8647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1" y="968625"/>
            <a:ext cx="9144000" cy="461665"/>
          </a:xfrm>
          <a:prstGeom prst="rect">
            <a:avLst/>
          </a:prstGeom>
        </p:spPr>
        <p:txBody>
          <a:bodyPr wrap="square">
            <a:spAutoFit/>
          </a:bodyPr>
          <a:lstStyle/>
          <a:p>
            <a:pPr algn="ctr"/>
            <a:r>
              <a:rPr lang="de-DE" sz="2400" b="1" dirty="0" smtClean="0">
                <a:solidFill>
                  <a:prstClr val="black"/>
                </a:solidFill>
                <a:latin typeface="Calibri"/>
              </a:rPr>
              <a:t>„Infodienst-Förderung-Gemeinsamer </a:t>
            </a:r>
            <a:r>
              <a:rPr lang="de-DE" sz="2400" b="1" dirty="0">
                <a:solidFill>
                  <a:prstClr val="black"/>
                </a:solidFill>
                <a:latin typeface="Calibri"/>
              </a:rPr>
              <a:t>Antrag</a:t>
            </a:r>
            <a:r>
              <a:rPr lang="de-DE" sz="2400" b="1" dirty="0" smtClean="0">
                <a:solidFill>
                  <a:prstClr val="black"/>
                </a:solidFill>
                <a:latin typeface="Calibri"/>
              </a:rPr>
              <a:t> </a:t>
            </a:r>
            <a:r>
              <a:rPr lang="de-DE" sz="2400" b="1" dirty="0">
                <a:solidFill>
                  <a:prstClr val="black"/>
                </a:solidFill>
                <a:latin typeface="Calibri"/>
              </a:rPr>
              <a:t>(landwirtschaft-bw.de</a:t>
            </a:r>
            <a:r>
              <a:rPr lang="de-DE" sz="2400" b="1" dirty="0" smtClean="0">
                <a:solidFill>
                  <a:prstClr val="black"/>
                </a:solidFill>
                <a:latin typeface="Calibri"/>
              </a:rPr>
              <a:t>)“</a:t>
            </a:r>
            <a:endParaRPr lang="de-DE" dirty="0"/>
          </a:p>
        </p:txBody>
      </p:sp>
      <p:pic>
        <p:nvPicPr>
          <p:cNvPr id="7" name="Grafik 6"/>
          <p:cNvPicPr>
            <a:picLocks noChangeAspect="1"/>
          </p:cNvPicPr>
          <p:nvPr/>
        </p:nvPicPr>
        <p:blipFill rotWithShape="1">
          <a:blip r:embed="rId2"/>
          <a:srcRect b="17326"/>
          <a:stretch/>
        </p:blipFill>
        <p:spPr>
          <a:xfrm>
            <a:off x="1268733" y="1532914"/>
            <a:ext cx="6606534" cy="3870800"/>
          </a:xfrm>
          <a:prstGeom prst="rect">
            <a:avLst/>
          </a:prstGeom>
        </p:spPr>
      </p:pic>
      <p:sp>
        <p:nvSpPr>
          <p:cNvPr id="3" name="Rechteck 2"/>
          <p:cNvSpPr/>
          <p:nvPr/>
        </p:nvSpPr>
        <p:spPr>
          <a:xfrm>
            <a:off x="827088" y="5633933"/>
            <a:ext cx="7714211" cy="369332"/>
          </a:xfrm>
          <a:prstGeom prst="rect">
            <a:avLst/>
          </a:prstGeom>
        </p:spPr>
        <p:txBody>
          <a:bodyPr wrap="square">
            <a:spAutoFit/>
          </a:bodyPr>
          <a:lstStyle/>
          <a:p>
            <a:r>
              <a:rPr lang="de-DE" dirty="0"/>
              <a:t>https://foerderung.landwirtschaft-bw.de/,Lde/Startseite/Gemeinsamer+Antrag</a:t>
            </a:r>
          </a:p>
        </p:txBody>
      </p:sp>
    </p:spTree>
    <p:extLst>
      <p:ext uri="{BB962C8B-B14F-4D97-AF65-F5344CB8AC3E}">
        <p14:creationId xmlns:p14="http://schemas.microsoft.com/office/powerpoint/2010/main" val="3851146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68625"/>
            <a:ext cx="6791497" cy="461665"/>
          </a:xfrm>
          <a:prstGeom prst="rect">
            <a:avLst/>
          </a:prstGeom>
        </p:spPr>
        <p:txBody>
          <a:bodyPr wrap="square">
            <a:spAutoFit/>
          </a:bodyPr>
          <a:lstStyle/>
          <a:p>
            <a:r>
              <a:rPr lang="de-DE" sz="2400" b="1" dirty="0" smtClean="0">
                <a:solidFill>
                  <a:prstClr val="black"/>
                </a:solidFill>
                <a:latin typeface="Calibri"/>
              </a:rPr>
              <a:t>„Hilfe zur Antragstellung im Landwirtschaftsamt“</a:t>
            </a:r>
            <a:endParaRPr lang="de-DE" dirty="0"/>
          </a:p>
        </p:txBody>
      </p:sp>
      <p:sp>
        <p:nvSpPr>
          <p:cNvPr id="2" name="Textfeld 1"/>
          <p:cNvSpPr txBox="1"/>
          <p:nvPr/>
        </p:nvSpPr>
        <p:spPr>
          <a:xfrm>
            <a:off x="1105593" y="2028305"/>
            <a:ext cx="7672647"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b="1" dirty="0" smtClean="0">
                <a:latin typeface="+mj-lt"/>
              </a:rPr>
              <a:t>Telefonische Beratung:</a:t>
            </a:r>
          </a:p>
          <a:p>
            <a:pPr marL="2114550" lvl="4" indent="-285750">
              <a:lnSpc>
                <a:spcPct val="150000"/>
              </a:lnSpc>
              <a:buFont typeface="Wingdings" panose="05000000000000000000" pitchFamily="2" charset="2"/>
              <a:buChar char="Ø"/>
            </a:pPr>
            <a:r>
              <a:rPr lang="de-DE" b="1" dirty="0" smtClean="0">
                <a:latin typeface="+mj-lt"/>
              </a:rPr>
              <a:t>Hotline 07940/18-1629</a:t>
            </a:r>
          </a:p>
          <a:p>
            <a:pPr lvl="3">
              <a:lnSpc>
                <a:spcPct val="150000"/>
              </a:lnSpc>
            </a:pPr>
            <a:r>
              <a:rPr lang="de-DE" dirty="0" smtClean="0"/>
              <a:t>Montag bis Freitag	8:30 – 12:00</a:t>
            </a:r>
          </a:p>
          <a:p>
            <a:pPr lvl="3">
              <a:lnSpc>
                <a:spcPct val="150000"/>
              </a:lnSpc>
            </a:pPr>
            <a:r>
              <a:rPr lang="de-DE" dirty="0" smtClean="0"/>
              <a:t>Montag und Mittwoch 	14:00 – 15:30</a:t>
            </a:r>
          </a:p>
          <a:p>
            <a:pPr lvl="3">
              <a:lnSpc>
                <a:spcPct val="150000"/>
              </a:lnSpc>
            </a:pPr>
            <a:r>
              <a:rPr lang="de-DE" dirty="0" smtClean="0"/>
              <a:t>Donnerstag 		14:00 – 17:00</a:t>
            </a:r>
          </a:p>
          <a:p>
            <a:pPr marL="285750" indent="-285750">
              <a:lnSpc>
                <a:spcPct val="150000"/>
              </a:lnSpc>
              <a:buFont typeface="Arial" panose="020B0604020202020204" pitchFamily="34" charset="0"/>
              <a:buChar char="•"/>
            </a:pPr>
            <a:endParaRPr lang="de-DE" b="1" dirty="0" smtClean="0">
              <a:latin typeface="+mj-lt"/>
            </a:endParaRPr>
          </a:p>
          <a:p>
            <a:pPr marL="285750" indent="-285750">
              <a:lnSpc>
                <a:spcPct val="150000"/>
              </a:lnSpc>
              <a:buFont typeface="Arial" panose="020B0604020202020204" pitchFamily="34" charset="0"/>
              <a:buChar char="•"/>
            </a:pPr>
            <a:r>
              <a:rPr lang="de-DE" b="1" dirty="0" smtClean="0">
                <a:latin typeface="+mj-lt"/>
              </a:rPr>
              <a:t>Anfragen per Mail:</a:t>
            </a:r>
          </a:p>
          <a:p>
            <a:pPr marL="1657350" lvl="3" indent="-285750">
              <a:lnSpc>
                <a:spcPct val="150000"/>
              </a:lnSpc>
              <a:buFont typeface="Wingdings" panose="05000000000000000000" pitchFamily="2" charset="2"/>
              <a:buChar char="Ø"/>
            </a:pPr>
            <a:r>
              <a:rPr lang="de-DE" dirty="0" smtClean="0">
                <a:solidFill>
                  <a:srgbClr val="C00000"/>
                </a:solidFill>
              </a:rPr>
              <a:t>Gemeinsamer.Antrag@Hohenlohekreis.de</a:t>
            </a:r>
            <a:endParaRPr lang="de-DE" dirty="0">
              <a:solidFill>
                <a:srgbClr val="C00000"/>
              </a:solidFill>
            </a:endParaRPr>
          </a:p>
        </p:txBody>
      </p:sp>
    </p:spTree>
    <p:extLst>
      <p:ext uri="{BB962C8B-B14F-4D97-AF65-F5344CB8AC3E}">
        <p14:creationId xmlns:p14="http://schemas.microsoft.com/office/powerpoint/2010/main" val="143788189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68625"/>
            <a:ext cx="6791497" cy="461665"/>
          </a:xfrm>
          <a:prstGeom prst="rect">
            <a:avLst/>
          </a:prstGeom>
        </p:spPr>
        <p:txBody>
          <a:bodyPr wrap="square">
            <a:spAutoFit/>
          </a:bodyPr>
          <a:lstStyle/>
          <a:p>
            <a:r>
              <a:rPr lang="de-DE" sz="2400" b="1" dirty="0" smtClean="0">
                <a:solidFill>
                  <a:prstClr val="black"/>
                </a:solidFill>
                <a:latin typeface="Calibri"/>
              </a:rPr>
              <a:t>„Hilfe zur Antragstellung im Landwirtschaftsamt“</a:t>
            </a:r>
            <a:endParaRPr lang="de-DE" dirty="0"/>
          </a:p>
        </p:txBody>
      </p:sp>
      <p:sp>
        <p:nvSpPr>
          <p:cNvPr id="2" name="Textfeld 1"/>
          <p:cNvSpPr txBox="1"/>
          <p:nvPr/>
        </p:nvSpPr>
        <p:spPr>
          <a:xfrm>
            <a:off x="827088" y="2421886"/>
            <a:ext cx="7302759" cy="1754326"/>
          </a:xfrm>
          <a:prstGeom prst="rect">
            <a:avLst/>
          </a:prstGeom>
          <a:noFill/>
        </p:spPr>
        <p:txBody>
          <a:bodyPr wrap="square" rtlCol="0">
            <a:spAutoFit/>
          </a:bodyPr>
          <a:lstStyle/>
          <a:p>
            <a:pPr>
              <a:lnSpc>
                <a:spcPct val="150000"/>
              </a:lnSpc>
            </a:pPr>
            <a:r>
              <a:rPr lang="de-DE" dirty="0" smtClean="0"/>
              <a:t>Eine Terminvereinbarung für Termine im Landwirtschaftsamt oder auch telefonische Beratungstermine ist unter folgenden Telefonnummern möglich</a:t>
            </a:r>
          </a:p>
          <a:p>
            <a:pPr>
              <a:lnSpc>
                <a:spcPct val="150000"/>
              </a:lnSpc>
            </a:pPr>
            <a:endParaRPr lang="de-DE" dirty="0" smtClean="0"/>
          </a:p>
          <a:p>
            <a:pPr algn="ctr">
              <a:lnSpc>
                <a:spcPct val="150000"/>
              </a:lnSpc>
            </a:pPr>
            <a:r>
              <a:rPr lang="de-DE" dirty="0" smtClean="0"/>
              <a:t>07940 / 18-1602 oder  -1633</a:t>
            </a:r>
            <a:endParaRPr lang="de-DE" dirty="0">
              <a:solidFill>
                <a:srgbClr val="C00000"/>
              </a:solidFill>
            </a:endParaRPr>
          </a:p>
        </p:txBody>
      </p:sp>
    </p:spTree>
    <p:extLst>
      <p:ext uri="{BB962C8B-B14F-4D97-AF65-F5344CB8AC3E}">
        <p14:creationId xmlns:p14="http://schemas.microsoft.com/office/powerpoint/2010/main" val="370784115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7" name="Rechteck 6"/>
          <p:cNvSpPr/>
          <p:nvPr/>
        </p:nvSpPr>
        <p:spPr>
          <a:xfrm>
            <a:off x="827088" y="187577"/>
            <a:ext cx="276056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sng" strike="noStrike" kern="1200" cap="none" spc="0" normalizeH="0" baseline="0" noProof="0" dirty="0" smtClean="0">
                <a:ln>
                  <a:noFill/>
                </a:ln>
                <a:solidFill>
                  <a:prstClr val="black"/>
                </a:solidFill>
                <a:effectLst/>
                <a:uLnTx/>
                <a:uFillTx/>
                <a:latin typeface="Calibri"/>
                <a:ea typeface="+mn-ea"/>
                <a:cs typeface="+mn-cs"/>
              </a:rPr>
              <a:t>FIONA - Hilfe</a:t>
            </a:r>
            <a:r>
              <a:rPr kumimoji="0" lang="de-DE" sz="3600" b="1" i="0" u="sng" strike="noStrike" kern="1200" cap="none" spc="0" normalizeH="0" noProof="0" dirty="0" smtClean="0">
                <a:ln>
                  <a:noFill/>
                </a:ln>
                <a:solidFill>
                  <a:prstClr val="black"/>
                </a:solidFill>
                <a:effectLst/>
                <a:uLnTx/>
                <a:uFillTx/>
                <a:latin typeface="Calibri"/>
                <a:ea typeface="+mn-ea"/>
                <a:cs typeface="+mn-cs"/>
              </a:rPr>
              <a:t> </a:t>
            </a:r>
          </a:p>
        </p:txBody>
      </p:sp>
      <p:pic>
        <p:nvPicPr>
          <p:cNvPr id="2" name="Grafik 1"/>
          <p:cNvPicPr>
            <a:picLocks noChangeAspect="1"/>
          </p:cNvPicPr>
          <p:nvPr/>
        </p:nvPicPr>
        <p:blipFill rotWithShape="1">
          <a:blip r:embed="rId2"/>
          <a:srcRect r="1331"/>
          <a:stretch/>
        </p:blipFill>
        <p:spPr>
          <a:xfrm>
            <a:off x="1144300" y="931025"/>
            <a:ext cx="3120130" cy="4981269"/>
          </a:xfrm>
          <a:prstGeom prst="rect">
            <a:avLst/>
          </a:prstGeom>
          <a:ln>
            <a:solidFill>
              <a:srgbClr val="000000"/>
            </a:solidFill>
          </a:ln>
        </p:spPr>
      </p:pic>
      <p:pic>
        <p:nvPicPr>
          <p:cNvPr id="3" name="Grafik 2"/>
          <p:cNvPicPr>
            <a:picLocks noChangeAspect="1"/>
          </p:cNvPicPr>
          <p:nvPr/>
        </p:nvPicPr>
        <p:blipFill>
          <a:blip r:embed="rId3"/>
          <a:stretch>
            <a:fillRect/>
          </a:stretch>
        </p:blipFill>
        <p:spPr>
          <a:xfrm>
            <a:off x="4974371" y="1722900"/>
            <a:ext cx="3654770" cy="3397517"/>
          </a:xfrm>
          <a:prstGeom prst="rect">
            <a:avLst/>
          </a:prstGeom>
          <a:ln>
            <a:solidFill>
              <a:srgbClr val="000000"/>
            </a:solidFill>
          </a:ln>
        </p:spPr>
      </p:pic>
    </p:spTree>
    <p:extLst>
      <p:ext uri="{BB962C8B-B14F-4D97-AF65-F5344CB8AC3E}">
        <p14:creationId xmlns:p14="http://schemas.microsoft.com/office/powerpoint/2010/main" val="159856419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0000" y="3140661"/>
            <a:ext cx="5544000" cy="1808467"/>
          </a:xfrm>
        </p:spPr>
        <p:txBody>
          <a:bodyPr>
            <a:normAutofit fontScale="90000"/>
          </a:bodyPr>
          <a:lstStyle/>
          <a:p>
            <a:pPr algn="ctr"/>
            <a:r>
              <a:rPr lang="de-DE" dirty="0" smtClean="0"/>
              <a:t>Vielen Dank </a:t>
            </a:r>
            <a:br>
              <a:rPr lang="de-DE" dirty="0" smtClean="0"/>
            </a:br>
            <a:r>
              <a:rPr lang="de-DE" dirty="0" smtClean="0"/>
              <a:t>für die </a:t>
            </a:r>
            <a:br>
              <a:rPr lang="de-DE" dirty="0" smtClean="0"/>
            </a:br>
            <a:r>
              <a:rPr lang="de-DE" dirty="0" smtClean="0"/>
              <a:t>Aufmerksamkeit</a:t>
            </a:r>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 y="5060108"/>
            <a:ext cx="1800000" cy="1800000"/>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600" y="1242637"/>
            <a:ext cx="1800000" cy="1800000"/>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4600" y="5058000"/>
            <a:ext cx="1800000" cy="1800000"/>
          </a:xfrm>
          <a:prstGeom prst="rect">
            <a:avLst/>
          </a:prstGeom>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149128"/>
            <a:ext cx="1800000" cy="1800000"/>
          </a:xfrm>
          <a:prstGeom prst="rect">
            <a:avLst/>
          </a:prstGeom>
        </p:spPr>
      </p:pic>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4600" y="3149128"/>
            <a:ext cx="1800000" cy="1800000"/>
          </a:xfrm>
          <a:prstGeom prst="rect">
            <a:avLst/>
          </a:prstGeom>
        </p:spPr>
      </p:pic>
      <p:pic>
        <p:nvPicPr>
          <p:cNvPr id="16" name="Grafi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 y="1242637"/>
            <a:ext cx="1800000" cy="1800000"/>
          </a:xfrm>
          <a:prstGeom prst="rect">
            <a:avLst/>
          </a:prstGeom>
        </p:spPr>
      </p:pic>
    </p:spTree>
    <p:extLst>
      <p:ext uri="{BB962C8B-B14F-4D97-AF65-F5344CB8AC3E}">
        <p14:creationId xmlns:p14="http://schemas.microsoft.com/office/powerpoint/2010/main" val="1584071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10" name="Rechteck 9"/>
          <p:cNvSpPr/>
          <p:nvPr/>
        </p:nvSpPr>
        <p:spPr>
          <a:xfrm>
            <a:off x="827088" y="968625"/>
            <a:ext cx="5064528" cy="461665"/>
          </a:xfrm>
          <a:prstGeom prst="rect">
            <a:avLst/>
          </a:prstGeom>
        </p:spPr>
        <p:txBody>
          <a:bodyPr wrap="none">
            <a:spAutoFit/>
          </a:bodyPr>
          <a:lstStyle/>
          <a:p>
            <a:r>
              <a:rPr lang="de-DE" sz="2400" b="1" dirty="0">
                <a:solidFill>
                  <a:prstClr val="black"/>
                </a:solidFill>
                <a:latin typeface="Calibri"/>
              </a:rPr>
              <a:t>„Fristen / Änderung Antragsangaben “</a:t>
            </a:r>
            <a:endParaRPr lang="de-DE" dirty="0"/>
          </a:p>
        </p:txBody>
      </p:sp>
      <p:pic>
        <p:nvPicPr>
          <p:cNvPr id="3" name="Grafik 2"/>
          <p:cNvPicPr>
            <a:picLocks noChangeAspect="1"/>
          </p:cNvPicPr>
          <p:nvPr/>
        </p:nvPicPr>
        <p:blipFill>
          <a:blip r:embed="rId2"/>
          <a:stretch>
            <a:fillRect/>
          </a:stretch>
        </p:blipFill>
        <p:spPr>
          <a:xfrm>
            <a:off x="438554" y="1532914"/>
            <a:ext cx="8266892" cy="4218798"/>
          </a:xfrm>
          <a:prstGeom prst="rect">
            <a:avLst/>
          </a:prstGeom>
        </p:spPr>
      </p:pic>
      <p:sp>
        <p:nvSpPr>
          <p:cNvPr id="7" name="Titel 1"/>
          <p:cNvSpPr>
            <a:spLocks noGrp="1"/>
          </p:cNvSpPr>
          <p:nvPr>
            <p:ph type="title"/>
          </p:nvPr>
        </p:nvSpPr>
        <p:spPr>
          <a:xfrm>
            <a:off x="827088" y="129763"/>
            <a:ext cx="5810780" cy="726613"/>
          </a:xfrm>
        </p:spPr>
        <p:txBody>
          <a:bodyPr/>
          <a:lstStyle/>
          <a:p>
            <a:r>
              <a:rPr lang="de-DE" dirty="0" smtClean="0"/>
              <a:t>Antragsverfahren 2025</a:t>
            </a:r>
            <a:endParaRPr lang="de-DE" dirty="0"/>
          </a:p>
        </p:txBody>
      </p:sp>
    </p:spTree>
    <p:extLst>
      <p:ext uri="{BB962C8B-B14F-4D97-AF65-F5344CB8AC3E}">
        <p14:creationId xmlns:p14="http://schemas.microsoft.com/office/powerpoint/2010/main" val="2463756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10" name="Rechteck 9"/>
          <p:cNvSpPr/>
          <p:nvPr/>
        </p:nvSpPr>
        <p:spPr>
          <a:xfrm>
            <a:off x="827088" y="968625"/>
            <a:ext cx="5133457" cy="461665"/>
          </a:xfrm>
          <a:prstGeom prst="rect">
            <a:avLst/>
          </a:prstGeom>
        </p:spPr>
        <p:txBody>
          <a:bodyPr wrap="none">
            <a:spAutoFit/>
          </a:bodyPr>
          <a:lstStyle/>
          <a:p>
            <a:r>
              <a:rPr lang="de-DE" sz="2400" b="1" dirty="0" smtClean="0">
                <a:solidFill>
                  <a:prstClr val="black"/>
                </a:solidFill>
                <a:latin typeface="Calibri"/>
              </a:rPr>
              <a:t>„</a:t>
            </a:r>
            <a:r>
              <a:rPr lang="de-DE" sz="2400" b="1" dirty="0">
                <a:solidFill>
                  <a:prstClr val="black"/>
                </a:solidFill>
                <a:latin typeface="Calibri"/>
              </a:rPr>
              <a:t> Fristen / </a:t>
            </a:r>
            <a:r>
              <a:rPr lang="de-DE" sz="2400" b="1" dirty="0" smtClean="0">
                <a:solidFill>
                  <a:prstClr val="black"/>
                </a:solidFill>
                <a:latin typeface="Calibri"/>
              </a:rPr>
              <a:t>Änderung </a:t>
            </a:r>
            <a:r>
              <a:rPr lang="de-DE" sz="2400" b="1" dirty="0">
                <a:solidFill>
                  <a:prstClr val="black"/>
                </a:solidFill>
                <a:latin typeface="Calibri"/>
              </a:rPr>
              <a:t>Antragsangaben “</a:t>
            </a:r>
            <a:endParaRPr lang="de-DE" dirty="0"/>
          </a:p>
        </p:txBody>
      </p:sp>
      <p:sp>
        <p:nvSpPr>
          <p:cNvPr id="7" name="Rechteck 6"/>
          <p:cNvSpPr/>
          <p:nvPr/>
        </p:nvSpPr>
        <p:spPr>
          <a:xfrm>
            <a:off x="357447" y="1500021"/>
            <a:ext cx="8682617" cy="4524315"/>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smtClean="0">
                <a:ln>
                  <a:noFill/>
                </a:ln>
                <a:solidFill>
                  <a:prstClr val="black"/>
                </a:solidFill>
                <a:effectLst/>
                <a:uLnTx/>
                <a:uFillTx/>
                <a:latin typeface="Calibri Light"/>
                <a:ea typeface="+mn-ea"/>
                <a:cs typeface="+mn-cs"/>
              </a:rPr>
              <a:t>ganzjährige </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Bereitstellung der </a:t>
            </a:r>
            <a:r>
              <a:rPr kumimoji="0" lang="de-DE" sz="1800" b="0" i="0" u="none" strike="noStrike" kern="1200" cap="none" spc="0" normalizeH="0" baseline="0" noProof="0" dirty="0" smtClean="0">
                <a:ln>
                  <a:noFill/>
                </a:ln>
                <a:solidFill>
                  <a:prstClr val="black"/>
                </a:solidFill>
                <a:effectLst/>
                <a:uLnTx/>
                <a:uFillTx/>
                <a:latin typeface="Calibri Light"/>
                <a:ea typeface="+mn-ea"/>
                <a:cs typeface="+mn-cs"/>
              </a:rPr>
              <a:t>GIS-Fehlermeldungen </a:t>
            </a:r>
            <a:r>
              <a:rPr kumimoji="0" lang="de-DE" sz="1800" b="0" i="0" u="none" strike="noStrike" kern="1200" cap="none" spc="0" normalizeH="0" baseline="0" noProof="0" dirty="0">
                <a:ln>
                  <a:noFill/>
                </a:ln>
                <a:solidFill>
                  <a:prstClr val="black"/>
                </a:solidFill>
                <a:effectLst/>
                <a:uLnTx/>
                <a:uFillTx/>
                <a:latin typeface="Calibri Light"/>
                <a:ea typeface="+mn-ea"/>
                <a:cs typeface="+mn-cs"/>
              </a:rPr>
              <a:t>in </a:t>
            </a:r>
            <a:r>
              <a:rPr kumimoji="0" lang="de-DE" sz="1800" b="0" i="0" u="none" strike="noStrike" kern="1200" cap="none" spc="0" normalizeH="0" baseline="0" noProof="0" dirty="0" smtClean="0">
                <a:ln>
                  <a:noFill/>
                </a:ln>
                <a:solidFill>
                  <a:prstClr val="black"/>
                </a:solidFill>
                <a:effectLst/>
                <a:uLnTx/>
                <a:uFillTx/>
                <a:latin typeface="Calibri Light"/>
                <a:ea typeface="+mn-ea"/>
                <a:cs typeface="+mn-cs"/>
              </a:rPr>
              <a:t>FIONA</a:t>
            </a:r>
          </a:p>
          <a:p>
            <a:pPr marL="742950" lvl="1" indent="-285750">
              <a:lnSpc>
                <a:spcPct val="150000"/>
              </a:lnSpc>
              <a:buFont typeface="Symbol" panose="05050102010706020507" pitchFamily="18" charset="2"/>
              <a:buChar char="-"/>
              <a:defRPr/>
            </a:pPr>
            <a:r>
              <a:rPr kumimoji="0" lang="de-DE" b="0" i="0" u="none" strike="noStrike" kern="1200" cap="none" spc="0" normalizeH="0" baseline="0" noProof="0" dirty="0" smtClean="0">
                <a:ln>
                  <a:noFill/>
                </a:ln>
                <a:solidFill>
                  <a:prstClr val="black"/>
                </a:solidFill>
                <a:effectLst/>
                <a:uLnTx/>
                <a:uFillTx/>
                <a:latin typeface="Calibri Light"/>
                <a:ea typeface="+mn-ea"/>
                <a:cs typeface="+mn-cs"/>
              </a:rPr>
              <a:t>Überlappungen mit Schlägen anderer Antragsteller „</a:t>
            </a:r>
            <a:r>
              <a:rPr kumimoji="0" lang="de-DE" b="1" i="0" u="none" strike="noStrike" kern="1200" cap="none" spc="0" normalizeH="0" baseline="0" noProof="0" dirty="0" smtClean="0">
                <a:ln>
                  <a:noFill/>
                </a:ln>
                <a:solidFill>
                  <a:prstClr val="black"/>
                </a:solidFill>
                <a:effectLst/>
                <a:uLnTx/>
                <a:uFillTx/>
                <a:latin typeface="Calibri Light"/>
                <a:ea typeface="+mn-ea"/>
                <a:cs typeface="+mn-cs"/>
              </a:rPr>
              <a:t>GIS 1</a:t>
            </a:r>
            <a:r>
              <a:rPr kumimoji="0" lang="de-DE" b="0" i="0" u="none" strike="noStrike" kern="1200" cap="none" spc="0" normalizeH="0" baseline="0" noProof="0" dirty="0" smtClean="0">
                <a:ln>
                  <a:noFill/>
                </a:ln>
                <a:solidFill>
                  <a:prstClr val="black"/>
                </a:solidFill>
                <a:effectLst/>
                <a:uLnTx/>
                <a:uFillTx/>
                <a:latin typeface="Calibri Light"/>
                <a:ea typeface="+mn-ea"/>
                <a:cs typeface="+mn-cs"/>
              </a:rPr>
              <a:t>“</a:t>
            </a:r>
          </a:p>
          <a:p>
            <a:pPr marL="742950" lvl="1" indent="-285750">
              <a:lnSpc>
                <a:spcPct val="150000"/>
              </a:lnSpc>
              <a:buFont typeface="Symbol" panose="05050102010706020507" pitchFamily="18" charset="2"/>
              <a:buChar char="-"/>
              <a:defRPr/>
            </a:pPr>
            <a:r>
              <a:rPr kumimoji="0" lang="de-DE" b="0" i="0" u="none" strike="noStrike" kern="1200" cap="none" spc="0" normalizeH="0" baseline="0" noProof="0" dirty="0" smtClean="0">
                <a:ln>
                  <a:noFill/>
                </a:ln>
                <a:solidFill>
                  <a:prstClr val="black"/>
                </a:solidFill>
                <a:effectLst/>
                <a:uLnTx/>
                <a:uFillTx/>
                <a:latin typeface="Calibri Light"/>
                <a:ea typeface="+mn-ea"/>
                <a:cs typeface="+mn-cs"/>
              </a:rPr>
              <a:t>Direktzahlung außerhalb der Bruttofläche beantragt „</a:t>
            </a:r>
            <a:r>
              <a:rPr kumimoji="0" lang="de-DE" b="1" i="0" u="none" strike="noStrike" kern="1200" cap="none" spc="0" normalizeH="0" baseline="0" noProof="0" dirty="0" smtClean="0">
                <a:ln>
                  <a:noFill/>
                </a:ln>
                <a:solidFill>
                  <a:prstClr val="black"/>
                </a:solidFill>
                <a:effectLst/>
                <a:uLnTx/>
                <a:uFillTx/>
                <a:latin typeface="Calibri Light"/>
                <a:ea typeface="+mn-ea"/>
                <a:cs typeface="+mn-cs"/>
              </a:rPr>
              <a:t>GIS 2</a:t>
            </a:r>
            <a:r>
              <a:rPr kumimoji="0" lang="de-DE" b="0" i="0" u="none" strike="noStrike" kern="1200" cap="none" spc="0" normalizeH="0" baseline="0" noProof="0" dirty="0" smtClean="0">
                <a:ln>
                  <a:noFill/>
                </a:ln>
                <a:solidFill>
                  <a:prstClr val="black"/>
                </a:solidFill>
                <a:effectLst/>
                <a:uLnTx/>
                <a:uFillTx/>
                <a:latin typeface="Calibri Light"/>
                <a:ea typeface="+mn-ea"/>
                <a:cs typeface="+mn-cs"/>
              </a:rPr>
              <a: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smtClean="0">
                <a:ln>
                  <a:noFill/>
                </a:ln>
                <a:solidFill>
                  <a:prstClr val="black"/>
                </a:solidFill>
                <a:effectLst/>
                <a:uLnTx/>
                <a:uFillTx/>
                <a:latin typeface="Calibri Light"/>
                <a:ea typeface="+mn-ea"/>
                <a:cs typeface="+mn-cs"/>
              </a:rPr>
              <a:t>Ergebnisse der </a:t>
            </a:r>
            <a:r>
              <a:rPr kumimoji="0" lang="de-DE" sz="1800" b="0" i="0" u="none" strike="noStrike" kern="1200" cap="none" spc="0" normalizeH="0" baseline="0" noProof="0" dirty="0" err="1" smtClean="0">
                <a:ln>
                  <a:noFill/>
                </a:ln>
                <a:solidFill>
                  <a:prstClr val="black"/>
                </a:solidFill>
                <a:effectLst/>
                <a:uLnTx/>
                <a:uFillTx/>
                <a:latin typeface="Calibri Light"/>
                <a:ea typeface="+mn-ea"/>
                <a:cs typeface="+mn-cs"/>
              </a:rPr>
              <a:t>KdM</a:t>
            </a:r>
            <a:r>
              <a:rPr kumimoji="0" lang="de-DE" sz="1800" b="0" i="0" u="none" strike="noStrike" kern="1200" cap="none" spc="0" normalizeH="0" baseline="0" noProof="0" dirty="0" smtClean="0">
                <a:ln>
                  <a:noFill/>
                </a:ln>
                <a:solidFill>
                  <a:prstClr val="black"/>
                </a:solidFill>
                <a:effectLst/>
                <a:uLnTx/>
                <a:uFillTx/>
                <a:latin typeface="Calibri Light"/>
                <a:ea typeface="+mn-ea"/>
                <a:cs typeface="+mn-cs"/>
              </a:rPr>
              <a:t> / AMS Satellitendatenauswertung werden in FIONA eingestellt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de-DE" sz="800" b="0" i="0" u="none" strike="noStrike" kern="1200" cap="none" spc="0" normalizeH="0" baseline="0" noProof="0" dirty="0" smtClean="0">
              <a:ln>
                <a:noFill/>
              </a:ln>
              <a:solidFill>
                <a:prstClr val="black"/>
              </a:solidFill>
              <a:effectLst/>
              <a:uLnTx/>
              <a:uFillTx/>
              <a:latin typeface="Calibri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400" b="1" i="0" u="none" strike="noStrike" kern="1200" cap="none" spc="0" normalizeH="0" baseline="0" noProof="0" dirty="0" smtClean="0">
                <a:ln>
                  <a:noFill/>
                </a:ln>
                <a:solidFill>
                  <a:srgbClr val="FF0000"/>
                </a:solidFill>
                <a:effectLst/>
                <a:uLnTx/>
                <a:uFillTx/>
                <a:latin typeface="Calibri"/>
                <a:ea typeface="+mn-ea"/>
                <a:cs typeface="+mn-cs"/>
              </a:rPr>
              <a:t>Einreichung </a:t>
            </a:r>
            <a:r>
              <a:rPr kumimoji="0" lang="de-DE" sz="2400" b="1" i="0" u="none" strike="noStrike" kern="1200" cap="none" spc="0" normalizeH="0" baseline="0" noProof="0" dirty="0">
                <a:ln>
                  <a:noFill/>
                </a:ln>
                <a:solidFill>
                  <a:srgbClr val="FF0000"/>
                </a:solidFill>
                <a:effectLst/>
                <a:uLnTx/>
                <a:uFillTx/>
                <a:latin typeface="Calibri"/>
                <a:ea typeface="+mn-ea"/>
                <a:cs typeface="+mn-cs"/>
              </a:rPr>
              <a:t>von Änderungen/Rücknahmen durch den </a:t>
            </a:r>
            <a:r>
              <a:rPr kumimoji="0" lang="de-DE" sz="2400" b="1" i="0" u="none" strike="noStrike" kern="1200" cap="none" spc="0" normalizeH="0" baseline="0" noProof="0" dirty="0" smtClean="0">
                <a:ln>
                  <a:noFill/>
                </a:ln>
                <a:solidFill>
                  <a:srgbClr val="FF0000"/>
                </a:solidFill>
                <a:effectLst/>
                <a:uLnTx/>
                <a:uFillTx/>
                <a:latin typeface="Calibri"/>
                <a:ea typeface="+mn-ea"/>
                <a:cs typeface="+mn-cs"/>
              </a:rPr>
              <a:t>Antragsteller sind </a:t>
            </a:r>
            <a:r>
              <a:rPr kumimoji="0" lang="de-DE" sz="2400" b="1" i="0" u="none" strike="noStrike" kern="1200" cap="none" spc="0" normalizeH="0" baseline="0" noProof="0" dirty="0">
                <a:ln>
                  <a:noFill/>
                </a:ln>
                <a:solidFill>
                  <a:srgbClr val="FF0000"/>
                </a:solidFill>
                <a:effectLst/>
                <a:uLnTx/>
                <a:uFillTx/>
                <a:latin typeface="Calibri"/>
                <a:ea typeface="+mn-ea"/>
                <a:cs typeface="+mn-cs"/>
              </a:rPr>
              <a:t>ausschließlich elektronisch über FIONA möglich (Änderung </a:t>
            </a:r>
            <a:r>
              <a:rPr kumimoji="0" lang="de-DE" sz="2400" b="1" i="0" u="none" strike="noStrike" kern="1200" cap="none" spc="0" normalizeH="0" baseline="0" noProof="0" dirty="0" smtClean="0">
                <a:ln>
                  <a:noFill/>
                </a:ln>
                <a:solidFill>
                  <a:srgbClr val="FF0000"/>
                </a:solidFill>
                <a:effectLst/>
                <a:uLnTx/>
                <a:uFillTx/>
                <a:latin typeface="Calibri"/>
                <a:ea typeface="+mn-ea"/>
                <a:cs typeface="+mn-cs"/>
              </a:rPr>
              <a:t>des Antrags + erneutes Einreichen</a:t>
            </a:r>
            <a:r>
              <a:rPr kumimoji="0" lang="de-DE" sz="2400" b="1" i="0" u="none" strike="noStrike" kern="1200" cap="none" spc="0" normalizeH="0" noProof="0" dirty="0" smtClean="0">
                <a:ln>
                  <a:noFill/>
                </a:ln>
                <a:solidFill>
                  <a:srgbClr val="FF0000"/>
                </a:solidFill>
                <a:effectLst/>
                <a:uLnTx/>
                <a:uFillTx/>
                <a:latin typeface="Calibri"/>
                <a:ea typeface="+mn-ea"/>
                <a:cs typeface="+mn-cs"/>
              </a:rPr>
              <a:t> des Antrags</a:t>
            </a:r>
            <a:r>
              <a:rPr kumimoji="0" lang="de-DE" sz="2400" b="1" i="0" u="none" strike="noStrike" kern="1200" cap="none" spc="0" normalizeH="0" baseline="0" noProof="0" dirty="0" smtClean="0">
                <a:ln>
                  <a:noFill/>
                </a:ln>
                <a:solidFill>
                  <a:srgbClr val="FF0000"/>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e-DE" sz="2400" b="1" dirty="0" smtClean="0">
                <a:solidFill>
                  <a:srgbClr val="FF0000"/>
                </a:solidFill>
                <a:latin typeface="Calibri"/>
              </a:rPr>
              <a:t>Empfehlung: regelmäßig das Fehlerprotokoll in FIONA prüfen und ggf. bearbeiten</a:t>
            </a:r>
          </a:p>
          <a:p>
            <a:pPr marL="1200150" lvl="2" indent="-285750">
              <a:buFont typeface="Wingdings" panose="05000000000000000000" pitchFamily="2" charset="2"/>
              <a:buChar char="Ø"/>
            </a:pPr>
            <a:r>
              <a:rPr kumimoji="0" lang="de-DE" sz="2400" b="1" i="0" u="none" strike="noStrike" kern="1200" cap="none" spc="0" normalizeH="0" baseline="0" noProof="0" dirty="0" smtClean="0">
                <a:ln>
                  <a:noFill/>
                </a:ln>
                <a:solidFill>
                  <a:srgbClr val="FF0000"/>
                </a:solidFill>
                <a:effectLst/>
                <a:uLnTx/>
                <a:uFillTx/>
                <a:latin typeface="Calibri"/>
                <a:ea typeface="+mn-ea"/>
                <a:cs typeface="+mn-cs"/>
              </a:rPr>
              <a:t>Mindestens zum 31.05 + 30.09.!</a:t>
            </a:r>
            <a:endParaRPr kumimoji="0" lang="de-DE" sz="24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2" name="Grafik 1"/>
          <p:cNvPicPr>
            <a:picLocks noChangeAspect="1"/>
          </p:cNvPicPr>
          <p:nvPr/>
        </p:nvPicPr>
        <p:blipFill>
          <a:blip r:embed="rId2"/>
          <a:stretch>
            <a:fillRect/>
          </a:stretch>
        </p:blipFill>
        <p:spPr>
          <a:xfrm>
            <a:off x="261210" y="4800547"/>
            <a:ext cx="8388823" cy="1201016"/>
          </a:xfrm>
          <a:prstGeom prst="rect">
            <a:avLst/>
          </a:prstGeom>
        </p:spPr>
      </p:pic>
      <p:sp>
        <p:nvSpPr>
          <p:cNvPr id="8" name="Titel 1"/>
          <p:cNvSpPr>
            <a:spLocks noGrp="1"/>
          </p:cNvSpPr>
          <p:nvPr>
            <p:ph type="title"/>
          </p:nvPr>
        </p:nvSpPr>
        <p:spPr>
          <a:xfrm>
            <a:off x="827088" y="108065"/>
            <a:ext cx="5810780" cy="726613"/>
          </a:xfrm>
        </p:spPr>
        <p:txBody>
          <a:bodyPr/>
          <a:lstStyle/>
          <a:p>
            <a:r>
              <a:rPr lang="de-DE" dirty="0" smtClean="0"/>
              <a:t>Antragsverfahren 2025</a:t>
            </a:r>
            <a:endParaRPr lang="de-DE" dirty="0"/>
          </a:p>
        </p:txBody>
      </p:sp>
    </p:spTree>
    <p:extLst>
      <p:ext uri="{BB962C8B-B14F-4D97-AF65-F5344CB8AC3E}">
        <p14:creationId xmlns:p14="http://schemas.microsoft.com/office/powerpoint/2010/main" val="2451690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10" name="Rechteck 9"/>
          <p:cNvSpPr/>
          <p:nvPr/>
        </p:nvSpPr>
        <p:spPr>
          <a:xfrm>
            <a:off x="827088" y="1258355"/>
            <a:ext cx="2725939" cy="461665"/>
          </a:xfrm>
          <a:prstGeom prst="rect">
            <a:avLst/>
          </a:prstGeom>
        </p:spPr>
        <p:txBody>
          <a:bodyPr wrap="none">
            <a:spAutoFit/>
          </a:bodyPr>
          <a:lstStyle/>
          <a:p>
            <a:r>
              <a:rPr lang="de-DE" sz="2400" b="1" dirty="0" smtClean="0">
                <a:solidFill>
                  <a:prstClr val="black"/>
                </a:solidFill>
                <a:latin typeface="Calibri"/>
              </a:rPr>
              <a:t>„Antrag einreichen“</a:t>
            </a:r>
            <a:endParaRPr lang="de-DE" dirty="0"/>
          </a:p>
        </p:txBody>
      </p:sp>
      <p:sp>
        <p:nvSpPr>
          <p:cNvPr id="11" name="Inhaltsplatzhalter 3"/>
          <p:cNvSpPr>
            <a:spLocks noGrp="1"/>
          </p:cNvSpPr>
          <p:nvPr>
            <p:ph sz="half" idx="4294967295"/>
          </p:nvPr>
        </p:nvSpPr>
        <p:spPr>
          <a:xfrm>
            <a:off x="453015" y="2417075"/>
            <a:ext cx="7855358" cy="2819944"/>
          </a:xfrm>
          <a:prstGeom prst="rect">
            <a:avLst/>
          </a:prstGeom>
        </p:spPr>
        <p:txBody>
          <a:bodyPr>
            <a:normAutofit/>
          </a:bodyPr>
          <a:lstStyle/>
          <a:p>
            <a:pPr>
              <a:lnSpc>
                <a:spcPct val="150000"/>
              </a:lnSpc>
              <a:buClr>
                <a:schemeClr val="tx1"/>
              </a:buClr>
            </a:pPr>
            <a:r>
              <a:rPr lang="de-DE" b="0" dirty="0" smtClean="0"/>
              <a:t>Allein </a:t>
            </a:r>
            <a:r>
              <a:rPr lang="de-DE" b="0" dirty="0"/>
              <a:t>die </a:t>
            </a:r>
            <a:r>
              <a:rPr lang="de-DE" dirty="0">
                <a:latin typeface="+mj-lt"/>
              </a:rPr>
              <a:t>elektronische Einreichung </a:t>
            </a:r>
            <a:r>
              <a:rPr lang="de-DE" b="0" dirty="0"/>
              <a:t>des Antrags in FIONA </a:t>
            </a:r>
            <a:r>
              <a:rPr lang="de-DE" b="0" dirty="0" smtClean="0"/>
              <a:t>gilt </a:t>
            </a:r>
            <a:r>
              <a:rPr lang="de-DE" b="0" dirty="0"/>
              <a:t>als </a:t>
            </a:r>
            <a:r>
              <a:rPr lang="de-DE" dirty="0">
                <a:latin typeface="+mj-lt"/>
              </a:rPr>
              <a:t>rechtswirksamer Eingang </a:t>
            </a:r>
            <a:r>
              <a:rPr lang="de-DE" b="0" dirty="0"/>
              <a:t>des Gemeinsamen </a:t>
            </a:r>
            <a:r>
              <a:rPr lang="de-DE" b="0" dirty="0" smtClean="0"/>
              <a:t>Antrags</a:t>
            </a:r>
          </a:p>
          <a:p>
            <a:pPr>
              <a:lnSpc>
                <a:spcPct val="150000"/>
              </a:lnSpc>
              <a:buClr>
                <a:schemeClr val="tx1"/>
              </a:buClr>
            </a:pPr>
            <a:r>
              <a:rPr lang="de-DE" b="0" dirty="0"/>
              <a:t>E</a:t>
            </a:r>
            <a:r>
              <a:rPr lang="de-DE" b="0" dirty="0" smtClean="0"/>
              <a:t>rneute PIN-Eingabe </a:t>
            </a:r>
            <a:r>
              <a:rPr lang="de-DE" b="0" dirty="0"/>
              <a:t>zur elektronischen Einreichung </a:t>
            </a:r>
            <a:r>
              <a:rPr lang="de-DE" b="0" dirty="0" smtClean="0"/>
              <a:t>erforderlich</a:t>
            </a:r>
          </a:p>
        </p:txBody>
      </p:sp>
      <p:sp>
        <p:nvSpPr>
          <p:cNvPr id="7" name="Titel 1"/>
          <p:cNvSpPr>
            <a:spLocks noGrp="1"/>
          </p:cNvSpPr>
          <p:nvPr>
            <p:ph type="title"/>
          </p:nvPr>
        </p:nvSpPr>
        <p:spPr>
          <a:xfrm>
            <a:off x="827088" y="233698"/>
            <a:ext cx="5810780" cy="726613"/>
          </a:xfrm>
        </p:spPr>
        <p:txBody>
          <a:bodyPr/>
          <a:lstStyle/>
          <a:p>
            <a:r>
              <a:rPr lang="de-DE" dirty="0" smtClean="0"/>
              <a:t>Antragsverfahren 2025</a:t>
            </a:r>
            <a:endParaRPr lang="de-DE" dirty="0"/>
          </a:p>
        </p:txBody>
      </p:sp>
    </p:spTree>
    <p:extLst>
      <p:ext uri="{BB962C8B-B14F-4D97-AF65-F5344CB8AC3E}">
        <p14:creationId xmlns:p14="http://schemas.microsoft.com/office/powerpoint/2010/main" val="1914146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3128" y="1307606"/>
            <a:ext cx="8961119" cy="1938992"/>
          </a:xfrm>
          <a:prstGeom prst="rect">
            <a:avLst/>
          </a:prstGeom>
        </p:spPr>
        <p:txBody>
          <a:bodyPr wrap="square">
            <a:spAutoFit/>
          </a:bodyPr>
          <a:lstStyle/>
          <a:p>
            <a:pPr algn="ctr">
              <a:lnSpc>
                <a:spcPct val="250000"/>
              </a:lnSpc>
            </a:pPr>
            <a:r>
              <a:rPr lang="de-DE" sz="4800" b="1" dirty="0" smtClean="0">
                <a:solidFill>
                  <a:srgbClr val="000000"/>
                </a:solidFill>
                <a:latin typeface="+mj-lt"/>
              </a:rPr>
              <a:t>FIONA 2025</a:t>
            </a:r>
            <a:endParaRPr lang="de-DE" sz="4800" b="1" dirty="0">
              <a:latin typeface="+mj-lt"/>
            </a:endParaRPr>
          </a:p>
        </p:txBody>
      </p:sp>
    </p:spTree>
    <p:extLst>
      <p:ext uri="{BB962C8B-B14F-4D97-AF65-F5344CB8AC3E}">
        <p14:creationId xmlns:p14="http://schemas.microsoft.com/office/powerpoint/2010/main" val="3084134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2" name="Textfeld 1"/>
          <p:cNvSpPr txBox="1"/>
          <p:nvPr/>
        </p:nvSpPr>
        <p:spPr>
          <a:xfrm>
            <a:off x="827088" y="1147155"/>
            <a:ext cx="1681871" cy="369332"/>
          </a:xfrm>
          <a:prstGeom prst="rect">
            <a:avLst/>
          </a:prstGeom>
          <a:noFill/>
        </p:spPr>
        <p:txBody>
          <a:bodyPr wrap="none" rtlCol="0">
            <a:spAutoFit/>
          </a:bodyPr>
          <a:lstStyle/>
          <a:p>
            <a:r>
              <a:rPr lang="de-DE" b="1" dirty="0" smtClean="0">
                <a:latin typeface="+mj-lt"/>
              </a:rPr>
              <a:t>Neues in FIONA</a:t>
            </a:r>
            <a:endParaRPr lang="de-DE" b="1" dirty="0">
              <a:latin typeface="+mj-lt"/>
            </a:endParaRPr>
          </a:p>
        </p:txBody>
      </p:sp>
      <p:sp>
        <p:nvSpPr>
          <p:cNvPr id="3" name="Textfeld 2"/>
          <p:cNvSpPr txBox="1"/>
          <p:nvPr/>
        </p:nvSpPr>
        <p:spPr>
          <a:xfrm>
            <a:off x="827088" y="1628003"/>
            <a:ext cx="7668519" cy="1846659"/>
          </a:xfrm>
          <a:prstGeom prst="rect">
            <a:avLst/>
          </a:prstGeom>
          <a:noFill/>
        </p:spPr>
        <p:txBody>
          <a:bodyPr wrap="square" rtlCol="0">
            <a:spAutoFit/>
          </a:bodyPr>
          <a:lstStyle/>
          <a:p>
            <a:pPr marL="285750" indent="-285750">
              <a:buFont typeface="Arial" panose="020B0604020202020204" pitchFamily="34" charset="0"/>
              <a:buChar char="•"/>
            </a:pPr>
            <a:r>
              <a:rPr lang="de-DE" b="1" dirty="0" smtClean="0"/>
              <a:t>Tierangaben A8: </a:t>
            </a:r>
          </a:p>
          <a:p>
            <a:pPr lvl="2"/>
            <a:endParaRPr lang="de-DE" b="1" dirty="0"/>
          </a:p>
          <a:p>
            <a:pPr lvl="1">
              <a:lnSpc>
                <a:spcPct val="150000"/>
              </a:lnSpc>
            </a:pPr>
            <a:r>
              <a:rPr lang="de-DE" dirty="0" smtClean="0"/>
              <a:t>Summierung </a:t>
            </a:r>
            <a:r>
              <a:rPr lang="de-DE" dirty="0"/>
              <a:t>der </a:t>
            </a:r>
            <a:r>
              <a:rPr lang="de-DE" dirty="0" smtClean="0"/>
              <a:t>für ÖR 4 </a:t>
            </a:r>
            <a:r>
              <a:rPr lang="de-DE" dirty="0"/>
              <a:t>relevanten Tiere: </a:t>
            </a:r>
          </a:p>
          <a:p>
            <a:pPr lvl="1">
              <a:lnSpc>
                <a:spcPct val="150000"/>
              </a:lnSpc>
            </a:pPr>
            <a:r>
              <a:rPr lang="de-DE" sz="1400" dirty="0" smtClean="0"/>
              <a:t>(Extensivierung des gesamten </a:t>
            </a:r>
            <a:r>
              <a:rPr lang="de-DE" sz="1400" dirty="0"/>
              <a:t>D</a:t>
            </a:r>
            <a:r>
              <a:rPr lang="de-DE" sz="1400" dirty="0" smtClean="0"/>
              <a:t>auergrünlands im Betrieb – Viehbesatz 0,3-1,4 RGV/ha HFF) </a:t>
            </a:r>
            <a:r>
              <a:rPr lang="de-DE" dirty="0" smtClean="0"/>
              <a:t>Rinder</a:t>
            </a:r>
            <a:r>
              <a:rPr lang="de-DE" dirty="0"/>
              <a:t>, Pferde, Esel, Schafe, Ziegen </a:t>
            </a:r>
            <a:r>
              <a:rPr lang="de-DE" b="1" dirty="0">
                <a:latin typeface="+mj-lt"/>
              </a:rPr>
              <a:t>und </a:t>
            </a:r>
            <a:r>
              <a:rPr lang="de-DE" b="1" dirty="0" smtClean="0">
                <a:latin typeface="+mj-lt"/>
              </a:rPr>
              <a:t>Damwild, Rotwild</a:t>
            </a:r>
            <a:endParaRPr lang="de-DE" dirty="0">
              <a:latin typeface="+mj-lt"/>
            </a:endParaRPr>
          </a:p>
        </p:txBody>
      </p:sp>
      <p:pic>
        <p:nvPicPr>
          <p:cNvPr id="7" name="Grafik 6"/>
          <p:cNvPicPr>
            <a:picLocks noChangeAspect="1"/>
          </p:cNvPicPr>
          <p:nvPr/>
        </p:nvPicPr>
        <p:blipFill>
          <a:blip r:embed="rId2"/>
          <a:stretch>
            <a:fillRect/>
          </a:stretch>
        </p:blipFill>
        <p:spPr>
          <a:xfrm>
            <a:off x="351333" y="3821240"/>
            <a:ext cx="8620028" cy="1878259"/>
          </a:xfrm>
          <a:prstGeom prst="rect">
            <a:avLst/>
          </a:prstGeom>
        </p:spPr>
      </p:pic>
    </p:spTree>
    <p:extLst>
      <p:ext uri="{BB962C8B-B14F-4D97-AF65-F5344CB8AC3E}">
        <p14:creationId xmlns:p14="http://schemas.microsoft.com/office/powerpoint/2010/main" val="3348784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2" name="Textfeld 1"/>
          <p:cNvSpPr txBox="1"/>
          <p:nvPr/>
        </p:nvSpPr>
        <p:spPr>
          <a:xfrm>
            <a:off x="827088" y="1147155"/>
            <a:ext cx="1681871" cy="369332"/>
          </a:xfrm>
          <a:prstGeom prst="rect">
            <a:avLst/>
          </a:prstGeom>
          <a:noFill/>
        </p:spPr>
        <p:txBody>
          <a:bodyPr wrap="none" rtlCol="0">
            <a:spAutoFit/>
          </a:bodyPr>
          <a:lstStyle/>
          <a:p>
            <a:r>
              <a:rPr lang="de-DE" b="1" dirty="0" smtClean="0">
                <a:latin typeface="+mj-lt"/>
              </a:rPr>
              <a:t>Neues in FIONA</a:t>
            </a:r>
            <a:endParaRPr lang="de-DE" b="1" dirty="0">
              <a:latin typeface="+mj-lt"/>
            </a:endParaRPr>
          </a:p>
        </p:txBody>
      </p:sp>
      <p:sp>
        <p:nvSpPr>
          <p:cNvPr id="3" name="Textfeld 2"/>
          <p:cNvSpPr txBox="1"/>
          <p:nvPr/>
        </p:nvSpPr>
        <p:spPr>
          <a:xfrm>
            <a:off x="827088" y="2276677"/>
            <a:ext cx="7668519" cy="3416320"/>
          </a:xfrm>
          <a:prstGeom prst="rect">
            <a:avLst/>
          </a:prstGeom>
          <a:noFill/>
        </p:spPr>
        <p:txBody>
          <a:bodyPr wrap="square" rtlCol="0">
            <a:spAutoFit/>
          </a:bodyPr>
          <a:lstStyle/>
          <a:p>
            <a:pPr>
              <a:lnSpc>
                <a:spcPct val="150000"/>
              </a:lnSpc>
            </a:pPr>
            <a:r>
              <a:rPr lang="de-DE" b="1" dirty="0" smtClean="0">
                <a:latin typeface="+mj-lt"/>
              </a:rPr>
              <a:t>Nachweise hochladen verbessert:</a:t>
            </a:r>
          </a:p>
          <a:p>
            <a:pPr marL="285750" indent="-285750">
              <a:lnSpc>
                <a:spcPct val="150000"/>
              </a:lnSpc>
              <a:buFont typeface="Arial" panose="020B0604020202020204" pitchFamily="34" charset="0"/>
              <a:buChar char="•"/>
            </a:pPr>
            <a:r>
              <a:rPr lang="de-DE" dirty="0" smtClean="0"/>
              <a:t>Einreichung </a:t>
            </a:r>
            <a:r>
              <a:rPr lang="de-DE" dirty="0"/>
              <a:t>der Nachweise wird ganzjährig und unabhängig vom Gemeinsamen Antrag möglich </a:t>
            </a:r>
            <a:r>
              <a:rPr lang="de-DE" dirty="0" smtClean="0"/>
              <a:t>sein</a:t>
            </a:r>
          </a:p>
          <a:p>
            <a:pPr marL="285750" indent="-285750">
              <a:lnSpc>
                <a:spcPct val="150000"/>
              </a:lnSpc>
              <a:buFont typeface="Arial" panose="020B0604020202020204" pitchFamily="34" charset="0"/>
              <a:buChar char="•"/>
            </a:pPr>
            <a:r>
              <a:rPr lang="de-DE" dirty="0" smtClean="0"/>
              <a:t>ab </a:t>
            </a:r>
            <a:r>
              <a:rPr lang="de-DE" dirty="0"/>
              <a:t>2025 wird auf der Navigationsseite „Einreichen</a:t>
            </a:r>
            <a:r>
              <a:rPr lang="de-DE" dirty="0" smtClean="0"/>
              <a:t>“ </a:t>
            </a:r>
            <a:r>
              <a:rPr lang="de-DE" b="1" dirty="0" smtClean="0">
                <a:latin typeface="+mj-lt"/>
              </a:rPr>
              <a:t>zusätzlich</a:t>
            </a:r>
            <a:r>
              <a:rPr lang="de-DE" b="1" dirty="0" smtClean="0"/>
              <a:t> </a:t>
            </a:r>
            <a:r>
              <a:rPr lang="de-DE" dirty="0" smtClean="0"/>
              <a:t>der </a:t>
            </a:r>
            <a:r>
              <a:rPr lang="de-DE" dirty="0"/>
              <a:t>Button </a:t>
            </a:r>
            <a:r>
              <a:rPr lang="de-DE" b="1" dirty="0">
                <a:latin typeface="+mj-lt"/>
              </a:rPr>
              <a:t>„Nachweise einreichen“ </a:t>
            </a:r>
            <a:r>
              <a:rPr lang="de-DE" dirty="0" smtClean="0"/>
              <a:t>angeboten, ein hochladen der Dokumente ist auch ohne „Antrag einreichen“ möglich</a:t>
            </a:r>
          </a:p>
          <a:p>
            <a:pPr marL="285750" indent="-285750">
              <a:lnSpc>
                <a:spcPct val="150000"/>
              </a:lnSpc>
              <a:buFont typeface="Arial" panose="020B0604020202020204" pitchFamily="34" charset="0"/>
              <a:buChar char="•"/>
            </a:pPr>
            <a:r>
              <a:rPr lang="de-DE" dirty="0" smtClean="0"/>
              <a:t>weiterhin </a:t>
            </a:r>
            <a:r>
              <a:rPr lang="de-DE" dirty="0"/>
              <a:t>werden alle hochgeladenen Nachweise beim gesamten Einreichen des Gemeinsamen Antrags „automatisch“ </a:t>
            </a:r>
            <a:r>
              <a:rPr lang="de-DE" dirty="0" smtClean="0"/>
              <a:t>miteingereicht</a:t>
            </a:r>
          </a:p>
        </p:txBody>
      </p:sp>
      <p:pic>
        <p:nvPicPr>
          <p:cNvPr id="7" name="Grafik 6"/>
          <p:cNvPicPr>
            <a:picLocks noChangeAspect="1"/>
          </p:cNvPicPr>
          <p:nvPr/>
        </p:nvPicPr>
        <p:blipFill rotWithShape="1">
          <a:blip r:embed="rId2"/>
          <a:srcRect r="32634"/>
          <a:stretch/>
        </p:blipFill>
        <p:spPr>
          <a:xfrm rot="456616">
            <a:off x="4502092" y="771436"/>
            <a:ext cx="3954946" cy="1837091"/>
          </a:xfrm>
          <a:prstGeom prst="rect">
            <a:avLst/>
          </a:prstGeom>
        </p:spPr>
      </p:pic>
    </p:spTree>
    <p:extLst>
      <p:ext uri="{BB962C8B-B14F-4D97-AF65-F5344CB8AC3E}">
        <p14:creationId xmlns:p14="http://schemas.microsoft.com/office/powerpoint/2010/main" val="1901459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2" name="Textfeld 1"/>
          <p:cNvSpPr txBox="1"/>
          <p:nvPr/>
        </p:nvSpPr>
        <p:spPr>
          <a:xfrm>
            <a:off x="827088" y="1147155"/>
            <a:ext cx="1681871" cy="369332"/>
          </a:xfrm>
          <a:prstGeom prst="rect">
            <a:avLst/>
          </a:prstGeom>
          <a:noFill/>
        </p:spPr>
        <p:txBody>
          <a:bodyPr wrap="none" rtlCol="0">
            <a:spAutoFit/>
          </a:bodyPr>
          <a:lstStyle/>
          <a:p>
            <a:r>
              <a:rPr lang="de-DE" b="1" dirty="0" smtClean="0">
                <a:latin typeface="+mj-lt"/>
              </a:rPr>
              <a:t>Neues in FIONA</a:t>
            </a:r>
            <a:endParaRPr lang="de-DE" b="1" dirty="0">
              <a:latin typeface="+mj-lt"/>
            </a:endParaRPr>
          </a:p>
        </p:txBody>
      </p:sp>
      <p:sp>
        <p:nvSpPr>
          <p:cNvPr id="3" name="Textfeld 2"/>
          <p:cNvSpPr txBox="1"/>
          <p:nvPr/>
        </p:nvSpPr>
        <p:spPr>
          <a:xfrm>
            <a:off x="827088" y="1628003"/>
            <a:ext cx="5723341" cy="4108817"/>
          </a:xfrm>
          <a:prstGeom prst="rect">
            <a:avLst/>
          </a:prstGeom>
          <a:noFill/>
        </p:spPr>
        <p:txBody>
          <a:bodyPr wrap="square" rtlCol="0">
            <a:spAutoFit/>
          </a:bodyPr>
          <a:lstStyle/>
          <a:p>
            <a:endParaRPr lang="de-DE" b="1" dirty="0" smtClean="0"/>
          </a:p>
          <a:p>
            <a:pPr lvl="2"/>
            <a:r>
              <a:rPr lang="de-DE" b="1" dirty="0" smtClean="0">
                <a:solidFill>
                  <a:srgbClr val="E80000"/>
                </a:solidFill>
                <a:latin typeface="+mj-lt"/>
              </a:rPr>
              <a:t>alleiniges „hochladen“ der Dokumente reicht nicht! </a:t>
            </a:r>
          </a:p>
          <a:p>
            <a:pPr lvl="2"/>
            <a:r>
              <a:rPr lang="de-DE" b="1" dirty="0" smtClean="0">
                <a:solidFill>
                  <a:srgbClr val="E80000"/>
                </a:solidFill>
                <a:latin typeface="+mj-lt"/>
              </a:rPr>
              <a:t>damit die Dokumente zum LWA übertragen werden muss zusätzlich „Antrag einreichen“ oder „Nachweise einreichen“ durchgeführt werden! </a:t>
            </a:r>
          </a:p>
          <a:p>
            <a:pPr marL="742950" lvl="1" indent="-285750">
              <a:buFont typeface="Arial" panose="020B0604020202020204" pitchFamily="34" charset="0"/>
              <a:buChar char="•"/>
            </a:pPr>
            <a:endParaRPr lang="de-DE" dirty="0" smtClean="0"/>
          </a:p>
          <a:p>
            <a:pPr marL="285750" indent="-285750">
              <a:lnSpc>
                <a:spcPct val="150000"/>
              </a:lnSpc>
              <a:buFont typeface="Arial" panose="020B0604020202020204" pitchFamily="34" charset="0"/>
              <a:buChar char="•"/>
            </a:pPr>
            <a:r>
              <a:rPr lang="de-DE" dirty="0" smtClean="0"/>
              <a:t>in </a:t>
            </a:r>
            <a:r>
              <a:rPr lang="de-DE" dirty="0"/>
              <a:t>der Dokumentenablage werden alle eingereichten Nachweise mit Typ </a:t>
            </a:r>
            <a:r>
              <a:rPr lang="de-DE" b="1" dirty="0">
                <a:latin typeface="+mj-lt"/>
              </a:rPr>
              <a:t>„Einreichung Nachweis“ </a:t>
            </a:r>
            <a:r>
              <a:rPr lang="de-DE" dirty="0"/>
              <a:t>zur Nachverfolgung gespeichert und abgelegt </a:t>
            </a:r>
          </a:p>
          <a:p>
            <a:pPr marL="742950" lvl="1" indent="-285750">
              <a:buFont typeface="Arial" panose="020B0604020202020204" pitchFamily="34" charset="0"/>
              <a:buChar char="•"/>
            </a:pPr>
            <a:endParaRPr lang="de-DE" dirty="0"/>
          </a:p>
          <a:p>
            <a:pPr lvl="2"/>
            <a:endParaRPr lang="de-DE" b="1" dirty="0"/>
          </a:p>
        </p:txBody>
      </p:sp>
      <p:sp>
        <p:nvSpPr>
          <p:cNvPr id="8" name="Pfeil nach rechts 7"/>
          <p:cNvSpPr/>
          <p:nvPr/>
        </p:nvSpPr>
        <p:spPr>
          <a:xfrm>
            <a:off x="353720" y="2386554"/>
            <a:ext cx="1134258" cy="705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rotWithShape="1">
          <a:blip r:embed="rId2"/>
          <a:srcRect t="1231"/>
          <a:stretch/>
        </p:blipFill>
        <p:spPr>
          <a:xfrm>
            <a:off x="6359237" y="1147155"/>
            <a:ext cx="2534924" cy="4426340"/>
          </a:xfrm>
          <a:prstGeom prst="rect">
            <a:avLst/>
          </a:prstGeom>
        </p:spPr>
      </p:pic>
    </p:spTree>
    <p:extLst>
      <p:ext uri="{BB962C8B-B14F-4D97-AF65-F5344CB8AC3E}">
        <p14:creationId xmlns:p14="http://schemas.microsoft.com/office/powerpoint/2010/main" val="1756341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2" name="Textfeld 1"/>
          <p:cNvSpPr txBox="1"/>
          <p:nvPr/>
        </p:nvSpPr>
        <p:spPr>
          <a:xfrm>
            <a:off x="827088" y="1147155"/>
            <a:ext cx="2202847" cy="369332"/>
          </a:xfrm>
          <a:prstGeom prst="rect">
            <a:avLst/>
          </a:prstGeom>
          <a:noFill/>
        </p:spPr>
        <p:txBody>
          <a:bodyPr wrap="none" rtlCol="0">
            <a:spAutoFit/>
          </a:bodyPr>
          <a:lstStyle/>
          <a:p>
            <a:r>
              <a:rPr lang="de-DE" b="1" dirty="0" smtClean="0">
                <a:latin typeface="+mj-lt"/>
              </a:rPr>
              <a:t>Neues in FIONA </a:t>
            </a:r>
            <a:r>
              <a:rPr lang="de-DE" b="1" dirty="0" smtClean="0">
                <a:solidFill>
                  <a:srgbClr val="FF0000"/>
                </a:solidFill>
                <a:latin typeface="+mj-lt"/>
              </a:rPr>
              <a:t>2024</a:t>
            </a:r>
            <a:endParaRPr lang="de-DE" b="1" dirty="0">
              <a:solidFill>
                <a:srgbClr val="FF0000"/>
              </a:solidFill>
              <a:latin typeface="+mj-lt"/>
            </a:endParaRPr>
          </a:p>
        </p:txBody>
      </p:sp>
      <p:sp>
        <p:nvSpPr>
          <p:cNvPr id="9" name="Rechteck 8"/>
          <p:cNvSpPr/>
          <p:nvPr/>
        </p:nvSpPr>
        <p:spPr>
          <a:xfrm>
            <a:off x="536142" y="1637161"/>
            <a:ext cx="8317149" cy="461665"/>
          </a:xfrm>
          <a:prstGeom prst="rect">
            <a:avLst/>
          </a:prstGeom>
        </p:spPr>
        <p:txBody>
          <a:bodyPr wrap="none">
            <a:spAutoFit/>
          </a:bodyPr>
          <a:lstStyle/>
          <a:p>
            <a:r>
              <a:rPr lang="de-DE" sz="2400" b="1" dirty="0" smtClean="0">
                <a:solidFill>
                  <a:prstClr val="black"/>
                </a:solidFill>
                <a:latin typeface="Calibri"/>
              </a:rPr>
              <a:t>„Pflegeverbotszeitraum Streuobst ohne Wiesennutzung NC 481“</a:t>
            </a:r>
            <a:endParaRPr lang="de-DE" dirty="0"/>
          </a:p>
        </p:txBody>
      </p:sp>
      <p:sp>
        <p:nvSpPr>
          <p:cNvPr id="10" name="Textfeld 9"/>
          <p:cNvSpPr txBox="1"/>
          <p:nvPr/>
        </p:nvSpPr>
        <p:spPr>
          <a:xfrm>
            <a:off x="395062" y="2219500"/>
            <a:ext cx="8599308"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smtClean="0"/>
              <a:t>Wie bei allen aus der Produktion genommen Flächen gilt der Pflegeverbotszeitraum nach GLÖZ8 vom 01. April bis 15.August ebenfalls für den NC </a:t>
            </a:r>
            <a:r>
              <a:rPr lang="de-DE" dirty="0"/>
              <a:t>481. </a:t>
            </a:r>
            <a:endParaRPr lang="de-DE" dirty="0" smtClean="0"/>
          </a:p>
          <a:p>
            <a:pPr marL="285750" indent="-285750">
              <a:lnSpc>
                <a:spcPct val="150000"/>
              </a:lnSpc>
              <a:buFont typeface="Arial" panose="020B0604020202020204" pitchFamily="34" charset="0"/>
              <a:buChar char="•"/>
            </a:pPr>
            <a:r>
              <a:rPr lang="de-DE" dirty="0" smtClean="0"/>
              <a:t>Da </a:t>
            </a:r>
            <a:r>
              <a:rPr lang="de-DE" dirty="0"/>
              <a:t>diese Regelung für Acker- und Grünlandflächen beabsichtigt waren, ist sie für die Obstnutzung einer Streuobstwiese </a:t>
            </a:r>
            <a:r>
              <a:rPr lang="de-DE" dirty="0" smtClean="0"/>
              <a:t>hinderlich</a:t>
            </a:r>
          </a:p>
          <a:p>
            <a:pPr marL="285750" indent="-285750">
              <a:lnSpc>
                <a:spcPct val="150000"/>
              </a:lnSpc>
              <a:buFont typeface="Arial" panose="020B0604020202020204" pitchFamily="34" charset="0"/>
              <a:buChar char="•"/>
            </a:pPr>
            <a:r>
              <a:rPr lang="de-DE" dirty="0" smtClean="0"/>
              <a:t>eine </a:t>
            </a:r>
            <a:r>
              <a:rPr lang="de-DE" dirty="0"/>
              <a:t>einzelbetriebliche </a:t>
            </a:r>
            <a:r>
              <a:rPr lang="de-DE" dirty="0" smtClean="0"/>
              <a:t>Ausnahme </a:t>
            </a:r>
            <a:r>
              <a:rPr lang="de-DE" dirty="0"/>
              <a:t>vom Pflegeverbotszeitraum gemäß § 3 Abs. 3 </a:t>
            </a:r>
            <a:r>
              <a:rPr lang="de-DE" dirty="0" smtClean="0"/>
              <a:t>GAP-Konditionalitäten-Gesetz ist möglich</a:t>
            </a:r>
          </a:p>
          <a:p>
            <a:pPr marL="285750" indent="-285750">
              <a:lnSpc>
                <a:spcPct val="150000"/>
              </a:lnSpc>
              <a:buFont typeface="Arial" panose="020B0604020202020204" pitchFamily="34" charset="0"/>
              <a:buChar char="•"/>
            </a:pPr>
            <a:r>
              <a:rPr lang="de-DE" dirty="0"/>
              <a:t>Über ein Antragsformular kann </a:t>
            </a:r>
            <a:r>
              <a:rPr lang="de-DE" dirty="0" smtClean="0"/>
              <a:t>beim Landwirtschaftsamt </a:t>
            </a:r>
            <a:r>
              <a:rPr lang="de-DE" dirty="0"/>
              <a:t>eine Kürzung </a:t>
            </a:r>
            <a:r>
              <a:rPr lang="de-DE" dirty="0" smtClean="0"/>
              <a:t>des Pflegeverbotszeitraums auf </a:t>
            </a:r>
            <a:r>
              <a:rPr lang="de-DE" dirty="0"/>
              <a:t>den 30. Juni beantragt </a:t>
            </a:r>
            <a:r>
              <a:rPr lang="de-DE" dirty="0" smtClean="0"/>
              <a:t>werden</a:t>
            </a:r>
          </a:p>
        </p:txBody>
      </p:sp>
      <p:cxnSp>
        <p:nvCxnSpPr>
          <p:cNvPr id="11" name="Gerader Verbinder 10"/>
          <p:cNvCxnSpPr/>
          <p:nvPr/>
        </p:nvCxnSpPr>
        <p:spPr>
          <a:xfrm flipV="1">
            <a:off x="723207" y="2219500"/>
            <a:ext cx="7714211" cy="3474718"/>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53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2" name="Textfeld 1"/>
          <p:cNvSpPr txBox="1"/>
          <p:nvPr/>
        </p:nvSpPr>
        <p:spPr>
          <a:xfrm>
            <a:off x="827088" y="1147155"/>
            <a:ext cx="1681871" cy="369332"/>
          </a:xfrm>
          <a:prstGeom prst="rect">
            <a:avLst/>
          </a:prstGeom>
          <a:noFill/>
        </p:spPr>
        <p:txBody>
          <a:bodyPr wrap="none" rtlCol="0">
            <a:spAutoFit/>
          </a:bodyPr>
          <a:lstStyle/>
          <a:p>
            <a:r>
              <a:rPr lang="de-DE" b="1" dirty="0" smtClean="0">
                <a:latin typeface="+mj-lt"/>
              </a:rPr>
              <a:t>Neues in FIONA</a:t>
            </a:r>
            <a:endParaRPr lang="de-DE" b="1" dirty="0">
              <a:latin typeface="+mj-lt"/>
            </a:endParaRPr>
          </a:p>
        </p:txBody>
      </p:sp>
      <p:sp>
        <p:nvSpPr>
          <p:cNvPr id="9" name="Rechteck 8"/>
          <p:cNvSpPr/>
          <p:nvPr/>
        </p:nvSpPr>
        <p:spPr>
          <a:xfrm>
            <a:off x="536142" y="1637161"/>
            <a:ext cx="8317149" cy="461665"/>
          </a:xfrm>
          <a:prstGeom prst="rect">
            <a:avLst/>
          </a:prstGeom>
        </p:spPr>
        <p:txBody>
          <a:bodyPr wrap="none">
            <a:spAutoFit/>
          </a:bodyPr>
          <a:lstStyle/>
          <a:p>
            <a:r>
              <a:rPr lang="de-DE" sz="2400" b="1" dirty="0" smtClean="0">
                <a:solidFill>
                  <a:prstClr val="black"/>
                </a:solidFill>
                <a:latin typeface="Calibri"/>
              </a:rPr>
              <a:t>„Pflegeverbotszeitraum Streuobst ohne Wiesennutzung NC 481“</a:t>
            </a:r>
            <a:endParaRPr lang="de-DE" dirty="0"/>
          </a:p>
        </p:txBody>
      </p:sp>
      <p:sp>
        <p:nvSpPr>
          <p:cNvPr id="3" name="Rechteck 2"/>
          <p:cNvSpPr/>
          <p:nvPr/>
        </p:nvSpPr>
        <p:spPr>
          <a:xfrm>
            <a:off x="827088" y="2967335"/>
            <a:ext cx="7668519" cy="880369"/>
          </a:xfrm>
          <a:prstGeom prst="rect">
            <a:avLst/>
          </a:prstGeom>
        </p:spPr>
        <p:txBody>
          <a:bodyPr wrap="square">
            <a:spAutoFit/>
          </a:bodyPr>
          <a:lstStyle/>
          <a:p>
            <a:pPr>
              <a:lnSpc>
                <a:spcPct val="150000"/>
              </a:lnSpc>
            </a:pPr>
            <a:r>
              <a:rPr lang="de-DE" dirty="0">
                <a:solidFill>
                  <a:srgbClr val="000000"/>
                </a:solidFill>
              </a:rPr>
              <a:t>Bei </a:t>
            </a:r>
            <a:r>
              <a:rPr lang="de-DE" b="1" dirty="0">
                <a:solidFill>
                  <a:srgbClr val="000000"/>
                </a:solidFill>
                <a:latin typeface="+mj-lt"/>
              </a:rPr>
              <a:t>Streuobst ohne Wiesennutzung (NC 481) </a:t>
            </a:r>
            <a:r>
              <a:rPr lang="de-DE" dirty="0">
                <a:solidFill>
                  <a:srgbClr val="000000"/>
                </a:solidFill>
              </a:rPr>
              <a:t>gilt der Pflegeverbotszeitraum vom 1. April bis 15. August nach GLÖZ 6 </a:t>
            </a:r>
            <a:r>
              <a:rPr lang="de-DE" b="1" dirty="0">
                <a:solidFill>
                  <a:srgbClr val="000000"/>
                </a:solidFill>
                <a:latin typeface="+mj-lt"/>
              </a:rPr>
              <a:t>nicht</a:t>
            </a:r>
            <a:r>
              <a:rPr lang="de-DE" dirty="0">
                <a:solidFill>
                  <a:srgbClr val="000000"/>
                </a:solidFill>
              </a:rPr>
              <a:t>. </a:t>
            </a:r>
            <a:endParaRPr lang="de-DE" dirty="0"/>
          </a:p>
        </p:txBody>
      </p:sp>
      <p:sp>
        <p:nvSpPr>
          <p:cNvPr id="7" name="Textfeld 6"/>
          <p:cNvSpPr txBox="1"/>
          <p:nvPr/>
        </p:nvSpPr>
        <p:spPr>
          <a:xfrm>
            <a:off x="799317" y="2560320"/>
            <a:ext cx="1160895" cy="369332"/>
          </a:xfrm>
          <a:prstGeom prst="rect">
            <a:avLst/>
          </a:prstGeom>
          <a:noFill/>
        </p:spPr>
        <p:txBody>
          <a:bodyPr wrap="none" rtlCol="0">
            <a:spAutoFit/>
          </a:bodyPr>
          <a:lstStyle/>
          <a:p>
            <a:r>
              <a:rPr lang="de-DE" b="1" dirty="0" smtClean="0">
                <a:solidFill>
                  <a:srgbClr val="E80000"/>
                </a:solidFill>
                <a:latin typeface="+mj-lt"/>
              </a:rPr>
              <a:t>Neu 2025:</a:t>
            </a:r>
            <a:endParaRPr lang="de-DE" b="1" dirty="0">
              <a:solidFill>
                <a:srgbClr val="E80000"/>
              </a:solidFill>
              <a:latin typeface="+mj-lt"/>
            </a:endParaRPr>
          </a:p>
        </p:txBody>
      </p:sp>
    </p:spTree>
    <p:extLst>
      <p:ext uri="{BB962C8B-B14F-4D97-AF65-F5344CB8AC3E}">
        <p14:creationId xmlns:p14="http://schemas.microsoft.com/office/powerpoint/2010/main" val="2960289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3" name="Textfeld 2"/>
          <p:cNvSpPr txBox="1"/>
          <p:nvPr/>
        </p:nvSpPr>
        <p:spPr>
          <a:xfrm>
            <a:off x="1812494" y="2261516"/>
            <a:ext cx="5519011" cy="3416320"/>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de-DE" dirty="0" smtClean="0">
                <a:solidFill>
                  <a:srgbClr val="000000"/>
                </a:solidFill>
              </a:rPr>
              <a:t>Rückblick Antragsjahr 2024</a:t>
            </a:r>
          </a:p>
          <a:p>
            <a:pPr marL="285750" indent="-285750">
              <a:lnSpc>
                <a:spcPct val="150000"/>
              </a:lnSpc>
              <a:buFont typeface="Arial" panose="020B0604020202020204" pitchFamily="34" charset="0"/>
              <a:buChar char="•"/>
            </a:pPr>
            <a:r>
              <a:rPr lang="de-DE" dirty="0" smtClean="0">
                <a:solidFill>
                  <a:srgbClr val="000000"/>
                </a:solidFill>
              </a:rPr>
              <a:t>Antragsverfahren </a:t>
            </a:r>
            <a:r>
              <a:rPr lang="de-DE" dirty="0">
                <a:solidFill>
                  <a:srgbClr val="000000"/>
                </a:solidFill>
              </a:rPr>
              <a:t>2025</a:t>
            </a:r>
          </a:p>
          <a:p>
            <a:pPr marL="285750" indent="-285750">
              <a:lnSpc>
                <a:spcPct val="150000"/>
              </a:lnSpc>
              <a:buFont typeface="Arial" panose="020B0604020202020204" pitchFamily="34" charset="0"/>
              <a:buChar char="•"/>
            </a:pPr>
            <a:r>
              <a:rPr lang="de-DE" dirty="0" smtClean="0">
                <a:solidFill>
                  <a:srgbClr val="000000"/>
                </a:solidFill>
              </a:rPr>
              <a:t>FIONA 2025</a:t>
            </a:r>
          </a:p>
          <a:p>
            <a:pPr marL="742950" lvl="1" indent="-285750">
              <a:lnSpc>
                <a:spcPct val="150000"/>
              </a:lnSpc>
              <a:buFont typeface="Wingdings" panose="05000000000000000000" pitchFamily="2" charset="2"/>
              <a:buChar char="Ø"/>
            </a:pPr>
            <a:r>
              <a:rPr lang="de-DE" dirty="0">
                <a:solidFill>
                  <a:srgbClr val="000000"/>
                </a:solidFill>
              </a:rPr>
              <a:t>Direktzahlungen / Ökoregelungen</a:t>
            </a:r>
            <a:endParaRPr lang="de-DE" dirty="0" smtClean="0">
              <a:solidFill>
                <a:srgbClr val="000000"/>
              </a:solidFill>
            </a:endParaRPr>
          </a:p>
          <a:p>
            <a:pPr marL="742950" lvl="1" indent="-285750">
              <a:lnSpc>
                <a:spcPct val="150000"/>
              </a:lnSpc>
              <a:buFont typeface="Wingdings" panose="05000000000000000000" pitchFamily="2" charset="2"/>
              <a:buChar char="Ø"/>
            </a:pPr>
            <a:r>
              <a:rPr lang="de-DE" dirty="0" smtClean="0">
                <a:solidFill>
                  <a:srgbClr val="000000"/>
                </a:solidFill>
              </a:rPr>
              <a:t>FAKT II</a:t>
            </a:r>
            <a:r>
              <a:rPr lang="de-DE" dirty="0">
                <a:solidFill>
                  <a:srgbClr val="000000"/>
                </a:solidFill>
              </a:rPr>
              <a:t> </a:t>
            </a:r>
            <a:r>
              <a:rPr lang="de-DE" dirty="0" smtClean="0">
                <a:solidFill>
                  <a:srgbClr val="000000"/>
                </a:solidFill>
              </a:rPr>
              <a:t>/ </a:t>
            </a:r>
            <a:r>
              <a:rPr lang="de-DE" dirty="0">
                <a:solidFill>
                  <a:srgbClr val="000000"/>
                </a:solidFill>
              </a:rPr>
              <a:t>Landschaftspflege </a:t>
            </a:r>
            <a:r>
              <a:rPr lang="de-DE" dirty="0" smtClean="0">
                <a:solidFill>
                  <a:srgbClr val="000000"/>
                </a:solidFill>
              </a:rPr>
              <a:t>LPR</a:t>
            </a:r>
            <a:endParaRPr lang="de-DE" dirty="0" smtClean="0">
              <a:solidFill>
                <a:srgbClr val="FF0000"/>
              </a:solidFill>
            </a:endParaRPr>
          </a:p>
          <a:p>
            <a:pPr marL="742950" lvl="1" indent="-285750">
              <a:lnSpc>
                <a:spcPct val="150000"/>
              </a:lnSpc>
              <a:buFont typeface="Wingdings" panose="05000000000000000000" pitchFamily="2" charset="2"/>
              <a:buChar char="Ø"/>
            </a:pPr>
            <a:r>
              <a:rPr lang="de-DE" dirty="0" smtClean="0">
                <a:solidFill>
                  <a:srgbClr val="000000"/>
                </a:solidFill>
              </a:rPr>
              <a:t>Mehrgefahrenversicherung im Obst und Weinbau</a:t>
            </a:r>
          </a:p>
          <a:p>
            <a:pPr marL="285750" indent="-285750">
              <a:lnSpc>
                <a:spcPct val="150000"/>
              </a:lnSpc>
              <a:buFont typeface="Arial" panose="020B0604020202020204" pitchFamily="34" charset="0"/>
              <a:buChar char="•"/>
            </a:pPr>
            <a:r>
              <a:rPr lang="de-DE" dirty="0" smtClean="0">
                <a:solidFill>
                  <a:srgbClr val="000000"/>
                </a:solidFill>
              </a:rPr>
              <a:t>Änderungen Konditionalität</a:t>
            </a:r>
          </a:p>
          <a:p>
            <a:pPr marL="285750" indent="-285750">
              <a:lnSpc>
                <a:spcPct val="150000"/>
              </a:lnSpc>
              <a:buFont typeface="Arial" panose="020B0604020202020204" pitchFamily="34" charset="0"/>
              <a:buChar char="•"/>
            </a:pPr>
            <a:r>
              <a:rPr lang="de-DE" dirty="0" smtClean="0">
                <a:solidFill>
                  <a:srgbClr val="000000"/>
                </a:solidFill>
              </a:rPr>
              <a:t>Antragsteller-APP „</a:t>
            </a:r>
            <a:r>
              <a:rPr lang="de-DE" dirty="0" err="1" smtClean="0">
                <a:solidFill>
                  <a:srgbClr val="000000"/>
                </a:solidFill>
              </a:rPr>
              <a:t>profil</a:t>
            </a:r>
            <a:r>
              <a:rPr lang="de-DE" dirty="0" smtClean="0">
                <a:solidFill>
                  <a:srgbClr val="000000"/>
                </a:solidFill>
              </a:rPr>
              <a:t> (</a:t>
            </a:r>
            <a:r>
              <a:rPr lang="de-DE" dirty="0" err="1" smtClean="0">
                <a:solidFill>
                  <a:srgbClr val="000000"/>
                </a:solidFill>
              </a:rPr>
              <a:t>bw</a:t>
            </a:r>
            <a:r>
              <a:rPr lang="de-DE" dirty="0" smtClean="0">
                <a:solidFill>
                  <a:srgbClr val="000000"/>
                </a:solidFill>
              </a:rPr>
              <a:t>)“</a:t>
            </a:r>
            <a:endParaRPr lang="de-DE" dirty="0">
              <a:solidFill>
                <a:srgbClr val="000000"/>
              </a:solidFill>
            </a:endParaRPr>
          </a:p>
        </p:txBody>
      </p:sp>
      <p:sp>
        <p:nvSpPr>
          <p:cNvPr id="7" name="Rechteck 6"/>
          <p:cNvSpPr/>
          <p:nvPr/>
        </p:nvSpPr>
        <p:spPr>
          <a:xfrm>
            <a:off x="74814" y="706275"/>
            <a:ext cx="8994370" cy="1569660"/>
          </a:xfrm>
          <a:prstGeom prst="rect">
            <a:avLst/>
          </a:prstGeom>
        </p:spPr>
        <p:txBody>
          <a:bodyPr wrap="square">
            <a:spAutoFit/>
          </a:bodyPr>
          <a:lstStyle/>
          <a:p>
            <a:pPr algn="ctr"/>
            <a:r>
              <a:rPr lang="de-DE" sz="6000" b="1" dirty="0">
                <a:solidFill>
                  <a:prstClr val="black">
                    <a:lumMod val="75000"/>
                    <a:lumOff val="25000"/>
                  </a:prstClr>
                </a:solidFill>
                <a:latin typeface="Calibri"/>
                <a:ea typeface="+mj-ea"/>
                <a:cs typeface="+mj-cs"/>
              </a:rPr>
              <a:t>Gemeinsamer Antrag </a:t>
            </a:r>
            <a:r>
              <a:rPr lang="de-DE" sz="6000" b="1" dirty="0" smtClean="0">
                <a:solidFill>
                  <a:prstClr val="black">
                    <a:lumMod val="75000"/>
                    <a:lumOff val="25000"/>
                  </a:prstClr>
                </a:solidFill>
                <a:latin typeface="Calibri"/>
                <a:ea typeface="+mj-ea"/>
                <a:cs typeface="+mj-cs"/>
              </a:rPr>
              <a:t>2025</a:t>
            </a:r>
          </a:p>
          <a:p>
            <a:pPr algn="ctr"/>
            <a:r>
              <a:rPr lang="de-DE" sz="3600" b="1" dirty="0" smtClean="0">
                <a:solidFill>
                  <a:prstClr val="black">
                    <a:lumMod val="75000"/>
                    <a:lumOff val="25000"/>
                  </a:prstClr>
                </a:solidFill>
                <a:latin typeface="Calibri"/>
                <a:ea typeface="+mj-ea"/>
                <a:cs typeface="+mj-cs"/>
              </a:rPr>
              <a:t>Aktuelles zur Antragstellung</a:t>
            </a:r>
            <a:endParaRPr lang="de-DE" sz="3600" dirty="0"/>
          </a:p>
        </p:txBody>
      </p:sp>
    </p:spTree>
    <p:extLst>
      <p:ext uri="{BB962C8B-B14F-4D97-AF65-F5344CB8AC3E}">
        <p14:creationId xmlns:p14="http://schemas.microsoft.com/office/powerpoint/2010/main" val="2240038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2" name="Textfeld 1"/>
          <p:cNvSpPr txBox="1"/>
          <p:nvPr/>
        </p:nvSpPr>
        <p:spPr>
          <a:xfrm>
            <a:off x="827088" y="1147155"/>
            <a:ext cx="1411797" cy="369332"/>
          </a:xfrm>
          <a:prstGeom prst="rect">
            <a:avLst/>
          </a:prstGeom>
          <a:noFill/>
        </p:spPr>
        <p:txBody>
          <a:bodyPr wrap="none" rtlCol="0">
            <a:spAutoFit/>
          </a:bodyPr>
          <a:lstStyle/>
          <a:p>
            <a:r>
              <a:rPr lang="de-DE" b="1" dirty="0" smtClean="0">
                <a:latin typeface="+mj-lt"/>
              </a:rPr>
              <a:t>Stammdaten</a:t>
            </a:r>
            <a:endParaRPr lang="de-DE" b="1" dirty="0">
              <a:latin typeface="+mj-lt"/>
            </a:endParaRPr>
          </a:p>
        </p:txBody>
      </p:sp>
      <p:sp>
        <p:nvSpPr>
          <p:cNvPr id="9" name="Rechteck 8"/>
          <p:cNvSpPr/>
          <p:nvPr/>
        </p:nvSpPr>
        <p:spPr>
          <a:xfrm>
            <a:off x="931024" y="1518380"/>
            <a:ext cx="7074131" cy="1061829"/>
          </a:xfrm>
          <a:prstGeom prst="rect">
            <a:avLst/>
          </a:prstGeom>
        </p:spPr>
        <p:txBody>
          <a:bodyPr wrap="square">
            <a:spAutoFit/>
          </a:bodyPr>
          <a:lstStyle/>
          <a:p>
            <a:pPr>
              <a:lnSpc>
                <a:spcPct val="150000"/>
              </a:lnSpc>
            </a:pPr>
            <a:r>
              <a:rPr lang="de-DE" b="1" u="sng" dirty="0">
                <a:latin typeface="+mj-lt"/>
              </a:rPr>
              <a:t>Wie gehabt:</a:t>
            </a:r>
          </a:p>
          <a:p>
            <a:pPr marL="742950" lvl="1" indent="-285750">
              <a:lnSpc>
                <a:spcPct val="200000"/>
              </a:lnSpc>
              <a:buFont typeface="Arial" panose="020B0604020202020204" pitchFamily="34" charset="0"/>
              <a:buChar char="•"/>
            </a:pPr>
            <a:r>
              <a:rPr lang="de-DE" dirty="0"/>
              <a:t>Alle Daten in den Stammdaten überprüfen und ggf. </a:t>
            </a:r>
            <a:r>
              <a:rPr lang="de-DE" dirty="0" smtClean="0"/>
              <a:t>ändern</a:t>
            </a:r>
            <a:endParaRPr lang="de-DE" dirty="0"/>
          </a:p>
        </p:txBody>
      </p:sp>
      <p:pic>
        <p:nvPicPr>
          <p:cNvPr id="7" name="Grafik 6"/>
          <p:cNvPicPr>
            <a:picLocks noChangeAspect="1"/>
          </p:cNvPicPr>
          <p:nvPr/>
        </p:nvPicPr>
        <p:blipFill rotWithShape="1">
          <a:blip r:embed="rId2"/>
          <a:srcRect r="8351"/>
          <a:stretch/>
        </p:blipFill>
        <p:spPr>
          <a:xfrm>
            <a:off x="269979" y="2526104"/>
            <a:ext cx="8075999" cy="1819529"/>
          </a:xfrm>
          <a:prstGeom prst="rect">
            <a:avLst/>
          </a:prstGeom>
        </p:spPr>
      </p:pic>
      <p:sp>
        <p:nvSpPr>
          <p:cNvPr id="10" name="Textfeld 9"/>
          <p:cNvSpPr txBox="1"/>
          <p:nvPr/>
        </p:nvSpPr>
        <p:spPr>
          <a:xfrm>
            <a:off x="931024" y="4467432"/>
            <a:ext cx="6810262" cy="784830"/>
          </a:xfrm>
          <a:prstGeom prst="rect">
            <a:avLst/>
          </a:prstGeom>
          <a:noFill/>
        </p:spPr>
        <p:txBody>
          <a:bodyPr wrap="none" rtlCol="0">
            <a:spAutoFit/>
          </a:bodyPr>
          <a:lstStyle/>
          <a:p>
            <a:r>
              <a:rPr lang="de-DE" b="1" dirty="0" smtClean="0">
                <a:solidFill>
                  <a:srgbClr val="FF0000"/>
                </a:solidFill>
                <a:latin typeface="+mj-lt"/>
              </a:rPr>
              <a:t>Stammdaten bestätigen!</a:t>
            </a:r>
          </a:p>
          <a:p>
            <a:pPr marL="285750" indent="-285750">
              <a:lnSpc>
                <a:spcPct val="150000"/>
              </a:lnSpc>
              <a:buFont typeface="Wingdings" panose="05000000000000000000" pitchFamily="2" charset="2"/>
              <a:buChar char="Ø"/>
            </a:pPr>
            <a:r>
              <a:rPr lang="de-DE" dirty="0" smtClean="0"/>
              <a:t>Erst dann kann FIONA bearbeitet und der Antrag eingereicht werden</a:t>
            </a:r>
            <a:endParaRPr lang="de-DE" dirty="0"/>
          </a:p>
        </p:txBody>
      </p:sp>
    </p:spTree>
    <p:extLst>
      <p:ext uri="{BB962C8B-B14F-4D97-AF65-F5344CB8AC3E}">
        <p14:creationId xmlns:p14="http://schemas.microsoft.com/office/powerpoint/2010/main" val="1563815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7" name="Rechteck 6"/>
          <p:cNvSpPr/>
          <p:nvPr/>
        </p:nvSpPr>
        <p:spPr>
          <a:xfrm>
            <a:off x="1116429" y="2851942"/>
            <a:ext cx="7104061" cy="646331"/>
          </a:xfrm>
          <a:prstGeom prst="rect">
            <a:avLst/>
          </a:prstGeom>
        </p:spPr>
        <p:txBody>
          <a:bodyPr wrap="none">
            <a:spAutoFit/>
          </a:bodyPr>
          <a:lstStyle/>
          <a:p>
            <a:r>
              <a:rPr lang="de-DE" sz="3600" b="1" dirty="0" smtClean="0">
                <a:latin typeface="+mj-lt"/>
              </a:rPr>
              <a:t>Nachweis „Aktiver Betriebsinhaber“</a:t>
            </a:r>
            <a:endParaRPr lang="de-DE" sz="3600" b="1" dirty="0">
              <a:latin typeface="+mj-lt"/>
            </a:endParaRPr>
          </a:p>
        </p:txBody>
      </p:sp>
    </p:spTree>
    <p:extLst>
      <p:ext uri="{BB962C8B-B14F-4D97-AF65-F5344CB8AC3E}">
        <p14:creationId xmlns:p14="http://schemas.microsoft.com/office/powerpoint/2010/main" val="3992080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7" name="Rechteck 6"/>
          <p:cNvSpPr/>
          <p:nvPr/>
        </p:nvSpPr>
        <p:spPr>
          <a:xfrm>
            <a:off x="827088" y="1064706"/>
            <a:ext cx="3630289" cy="369332"/>
          </a:xfrm>
          <a:prstGeom prst="rect">
            <a:avLst/>
          </a:prstGeom>
        </p:spPr>
        <p:txBody>
          <a:bodyPr wrap="none">
            <a:spAutoFit/>
          </a:bodyPr>
          <a:lstStyle/>
          <a:p>
            <a:r>
              <a:rPr lang="de-DE" b="1" dirty="0" smtClean="0">
                <a:latin typeface="+mj-lt"/>
              </a:rPr>
              <a:t>Nachweis „Aktiver Betriebsinhaber“</a:t>
            </a:r>
            <a:endParaRPr lang="de-DE" b="1" dirty="0">
              <a:latin typeface="+mj-lt"/>
            </a:endParaRPr>
          </a:p>
        </p:txBody>
      </p:sp>
      <p:pic>
        <p:nvPicPr>
          <p:cNvPr id="2" name="Grafik 1"/>
          <p:cNvPicPr>
            <a:picLocks noChangeAspect="1"/>
          </p:cNvPicPr>
          <p:nvPr/>
        </p:nvPicPr>
        <p:blipFill>
          <a:blip r:embed="rId2"/>
          <a:stretch>
            <a:fillRect/>
          </a:stretch>
        </p:blipFill>
        <p:spPr>
          <a:xfrm>
            <a:off x="827088" y="1914997"/>
            <a:ext cx="7647229" cy="2249679"/>
          </a:xfrm>
          <a:prstGeom prst="rect">
            <a:avLst/>
          </a:prstGeom>
        </p:spPr>
      </p:pic>
      <p:cxnSp>
        <p:nvCxnSpPr>
          <p:cNvPr id="10" name="Gerade Verbindung mit Pfeil 9"/>
          <p:cNvCxnSpPr/>
          <p:nvPr/>
        </p:nvCxnSpPr>
        <p:spPr>
          <a:xfrm>
            <a:off x="226967" y="3532909"/>
            <a:ext cx="1005840" cy="0"/>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827088" y="4505498"/>
            <a:ext cx="3924344" cy="646331"/>
          </a:xfrm>
          <a:prstGeom prst="rect">
            <a:avLst/>
          </a:prstGeom>
          <a:noFill/>
        </p:spPr>
        <p:txBody>
          <a:bodyPr wrap="none" rtlCol="0">
            <a:spAutoFit/>
          </a:bodyPr>
          <a:lstStyle/>
          <a:p>
            <a:r>
              <a:rPr lang="de-DE" dirty="0" smtClean="0"/>
              <a:t>In der Regel ist dieses Feld anzukreuzen!</a:t>
            </a:r>
          </a:p>
          <a:p>
            <a:r>
              <a:rPr lang="de-DE" dirty="0"/>
              <a:t>E</a:t>
            </a:r>
            <a:r>
              <a:rPr lang="de-DE" dirty="0" smtClean="0"/>
              <a:t>rstes Feld nur bei Erstantragstellung</a:t>
            </a:r>
            <a:endParaRPr lang="de-DE" dirty="0"/>
          </a:p>
        </p:txBody>
      </p:sp>
    </p:spTree>
    <p:extLst>
      <p:ext uri="{BB962C8B-B14F-4D97-AF65-F5344CB8AC3E}">
        <p14:creationId xmlns:p14="http://schemas.microsoft.com/office/powerpoint/2010/main" val="301358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7" name="Rechteck 6"/>
          <p:cNvSpPr/>
          <p:nvPr/>
        </p:nvSpPr>
        <p:spPr>
          <a:xfrm>
            <a:off x="827088" y="1064706"/>
            <a:ext cx="3630289" cy="369332"/>
          </a:xfrm>
          <a:prstGeom prst="rect">
            <a:avLst/>
          </a:prstGeom>
        </p:spPr>
        <p:txBody>
          <a:bodyPr wrap="none">
            <a:spAutoFit/>
          </a:bodyPr>
          <a:lstStyle/>
          <a:p>
            <a:r>
              <a:rPr lang="de-DE" b="1" dirty="0" smtClean="0">
                <a:latin typeface="+mj-lt"/>
              </a:rPr>
              <a:t>Nachweis „Aktiver Betriebsinhaber“</a:t>
            </a:r>
            <a:endParaRPr lang="de-DE" b="1" dirty="0">
              <a:latin typeface="+mj-lt"/>
            </a:endParaRPr>
          </a:p>
        </p:txBody>
      </p:sp>
      <p:pic>
        <p:nvPicPr>
          <p:cNvPr id="3" name="Grafik 2"/>
          <p:cNvPicPr>
            <a:picLocks noChangeAspect="1"/>
          </p:cNvPicPr>
          <p:nvPr/>
        </p:nvPicPr>
        <p:blipFill>
          <a:blip r:embed="rId2"/>
          <a:stretch>
            <a:fillRect/>
          </a:stretch>
        </p:blipFill>
        <p:spPr>
          <a:xfrm>
            <a:off x="493281" y="1977028"/>
            <a:ext cx="7096240" cy="3576581"/>
          </a:xfrm>
          <a:prstGeom prst="rect">
            <a:avLst/>
          </a:prstGeom>
        </p:spPr>
      </p:pic>
      <p:sp>
        <p:nvSpPr>
          <p:cNvPr id="8" name="Textfeld 7"/>
          <p:cNvSpPr txBox="1"/>
          <p:nvPr/>
        </p:nvSpPr>
        <p:spPr>
          <a:xfrm>
            <a:off x="827088" y="1448077"/>
            <a:ext cx="6273320" cy="369332"/>
          </a:xfrm>
          <a:prstGeom prst="rect">
            <a:avLst/>
          </a:prstGeom>
          <a:noFill/>
        </p:spPr>
        <p:txBody>
          <a:bodyPr wrap="none" rtlCol="0">
            <a:spAutoFit/>
          </a:bodyPr>
          <a:lstStyle/>
          <a:p>
            <a:r>
              <a:rPr lang="de-DE" dirty="0" smtClean="0"/>
              <a:t>Kriterium 1: Mitgliedschaft in der Gesetzlichen Unfallversicherung:</a:t>
            </a:r>
            <a:endParaRPr lang="de-DE" dirty="0"/>
          </a:p>
        </p:txBody>
      </p:sp>
    </p:spTree>
    <p:extLst>
      <p:ext uri="{BB962C8B-B14F-4D97-AF65-F5344CB8AC3E}">
        <p14:creationId xmlns:p14="http://schemas.microsoft.com/office/powerpoint/2010/main" val="354467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7" name="Rechteck 6"/>
          <p:cNvSpPr/>
          <p:nvPr/>
        </p:nvSpPr>
        <p:spPr>
          <a:xfrm>
            <a:off x="827088" y="1064706"/>
            <a:ext cx="3630289" cy="369332"/>
          </a:xfrm>
          <a:prstGeom prst="rect">
            <a:avLst/>
          </a:prstGeom>
        </p:spPr>
        <p:txBody>
          <a:bodyPr wrap="none">
            <a:spAutoFit/>
          </a:bodyPr>
          <a:lstStyle/>
          <a:p>
            <a:r>
              <a:rPr lang="de-DE" b="1" dirty="0" smtClean="0">
                <a:latin typeface="+mj-lt"/>
              </a:rPr>
              <a:t>Nachweis „Aktiver Betriebsinhaber“</a:t>
            </a:r>
            <a:endParaRPr lang="de-DE" b="1" dirty="0">
              <a:latin typeface="+mj-lt"/>
            </a:endParaRPr>
          </a:p>
        </p:txBody>
      </p:sp>
      <p:pic>
        <p:nvPicPr>
          <p:cNvPr id="3" name="Grafik 2"/>
          <p:cNvPicPr>
            <a:picLocks noChangeAspect="1"/>
          </p:cNvPicPr>
          <p:nvPr/>
        </p:nvPicPr>
        <p:blipFill>
          <a:blip r:embed="rId2"/>
          <a:stretch>
            <a:fillRect/>
          </a:stretch>
        </p:blipFill>
        <p:spPr>
          <a:xfrm>
            <a:off x="493281" y="1553079"/>
            <a:ext cx="7096240" cy="3576581"/>
          </a:xfrm>
          <a:prstGeom prst="rect">
            <a:avLst/>
          </a:prstGeom>
        </p:spPr>
      </p:pic>
      <p:sp>
        <p:nvSpPr>
          <p:cNvPr id="2" name="Textfeld 1"/>
          <p:cNvSpPr txBox="1"/>
          <p:nvPr/>
        </p:nvSpPr>
        <p:spPr>
          <a:xfrm>
            <a:off x="4457377" y="3098335"/>
            <a:ext cx="4199467" cy="2031325"/>
          </a:xfrm>
          <a:prstGeom prst="rect">
            <a:avLst/>
          </a:prstGeom>
          <a:solidFill>
            <a:schemeClr val="bg1"/>
          </a:solidFill>
          <a:ln>
            <a:solidFill>
              <a:srgbClr val="000000"/>
            </a:solidFill>
          </a:ln>
        </p:spPr>
        <p:txBody>
          <a:bodyPr wrap="square" rtlCol="0">
            <a:spAutoFit/>
          </a:bodyPr>
          <a:lstStyle/>
          <a:p>
            <a:r>
              <a:rPr lang="de-DE" dirty="0" smtClean="0"/>
              <a:t>Wer bereits im Vorjahr den Nachweis der </a:t>
            </a:r>
          </a:p>
          <a:p>
            <a:pPr marL="285750" indent="-285750">
              <a:buFont typeface="Arial" panose="020B0604020202020204" pitchFamily="34" charset="0"/>
              <a:buChar char="•"/>
            </a:pPr>
            <a:r>
              <a:rPr lang="de-DE" dirty="0" smtClean="0"/>
              <a:t>Unfallversicherung gewählt hat</a:t>
            </a:r>
          </a:p>
          <a:p>
            <a:pPr marL="285750" indent="-285750">
              <a:buFont typeface="Arial" panose="020B0604020202020204" pitchFamily="34" charset="0"/>
              <a:buChar char="•"/>
            </a:pPr>
            <a:r>
              <a:rPr lang="de-DE" dirty="0" smtClean="0"/>
              <a:t>gültige Nachweise vorgelegt hat </a:t>
            </a:r>
          </a:p>
          <a:p>
            <a:pPr marL="285750" indent="-285750">
              <a:buFont typeface="Arial" panose="020B0604020202020204" pitchFamily="34" charset="0"/>
              <a:buChar char="•"/>
            </a:pPr>
            <a:r>
              <a:rPr lang="de-DE" dirty="0" smtClean="0"/>
              <a:t>die Mitgliedschaft unverändert besteht</a:t>
            </a:r>
          </a:p>
          <a:p>
            <a:pPr marL="742950" lvl="1" indent="-285750">
              <a:buFont typeface="Wingdings" panose="05000000000000000000" pitchFamily="2" charset="2"/>
              <a:buChar char="Ø"/>
            </a:pPr>
            <a:r>
              <a:rPr lang="de-DE" dirty="0" smtClean="0"/>
              <a:t>sollte dieses Kriterium 1 wählen </a:t>
            </a:r>
          </a:p>
          <a:p>
            <a:pPr marL="742950" lvl="1" indent="-285750">
              <a:buFont typeface="Wingdings" panose="05000000000000000000" pitchFamily="2" charset="2"/>
              <a:buChar char="Ø"/>
            </a:pPr>
            <a:r>
              <a:rPr lang="de-DE" dirty="0" smtClean="0"/>
              <a:t>es müssen keine weiteren Nachweise vorgelegt werden!</a:t>
            </a:r>
          </a:p>
        </p:txBody>
      </p:sp>
      <p:cxnSp>
        <p:nvCxnSpPr>
          <p:cNvPr id="9" name="Gerade Verbindung mit Pfeil 8"/>
          <p:cNvCxnSpPr/>
          <p:nvPr/>
        </p:nvCxnSpPr>
        <p:spPr>
          <a:xfrm flipH="1" flipV="1">
            <a:off x="1109133" y="2201333"/>
            <a:ext cx="3107267" cy="18288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58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7" name="Rechteck 6"/>
          <p:cNvSpPr/>
          <p:nvPr/>
        </p:nvSpPr>
        <p:spPr>
          <a:xfrm>
            <a:off x="827088" y="1064706"/>
            <a:ext cx="3630289" cy="369332"/>
          </a:xfrm>
          <a:prstGeom prst="rect">
            <a:avLst/>
          </a:prstGeom>
        </p:spPr>
        <p:txBody>
          <a:bodyPr wrap="none">
            <a:spAutoFit/>
          </a:bodyPr>
          <a:lstStyle/>
          <a:p>
            <a:r>
              <a:rPr lang="de-DE" b="1" dirty="0" smtClean="0">
                <a:latin typeface="+mj-lt"/>
              </a:rPr>
              <a:t>Nachweis „Aktiver Betriebsinhaber“</a:t>
            </a:r>
            <a:endParaRPr lang="de-DE" b="1" dirty="0">
              <a:latin typeface="+mj-lt"/>
            </a:endParaRPr>
          </a:p>
        </p:txBody>
      </p:sp>
      <p:sp>
        <p:nvSpPr>
          <p:cNvPr id="2" name="Rechteck 1"/>
          <p:cNvSpPr/>
          <p:nvPr/>
        </p:nvSpPr>
        <p:spPr>
          <a:xfrm>
            <a:off x="461019" y="1519853"/>
            <a:ext cx="7992716" cy="4416594"/>
          </a:xfrm>
          <a:prstGeom prst="rect">
            <a:avLst/>
          </a:prstGeom>
        </p:spPr>
        <p:txBody>
          <a:bodyPr wrap="square">
            <a:spAutoFit/>
          </a:bodyPr>
          <a:lstStyle/>
          <a:p>
            <a:endParaRPr lang="de-DE" sz="1100" dirty="0">
              <a:solidFill>
                <a:srgbClr val="000000"/>
              </a:solidFill>
              <a:latin typeface="BaWue Sans"/>
            </a:endParaRPr>
          </a:p>
          <a:p>
            <a:pPr>
              <a:lnSpc>
                <a:spcPct val="150000"/>
              </a:lnSpc>
            </a:pPr>
            <a:r>
              <a:rPr lang="de-DE" dirty="0">
                <a:solidFill>
                  <a:srgbClr val="000000"/>
                </a:solidFill>
                <a:latin typeface="BaWue Sans"/>
              </a:rPr>
              <a:t>Es sind nur die drei genannten gesetzlichen Unfallversicherungen </a:t>
            </a:r>
            <a:endParaRPr lang="de-DE" dirty="0" smtClean="0">
              <a:solidFill>
                <a:srgbClr val="000000"/>
              </a:solidFill>
              <a:latin typeface="BaWue Sans"/>
            </a:endParaRPr>
          </a:p>
          <a:p>
            <a:pPr>
              <a:lnSpc>
                <a:spcPct val="150000"/>
              </a:lnSpc>
            </a:pPr>
            <a:r>
              <a:rPr lang="de-DE" dirty="0" smtClean="0">
                <a:solidFill>
                  <a:srgbClr val="000000"/>
                </a:solidFill>
                <a:latin typeface="BaWue Sans"/>
              </a:rPr>
              <a:t>(</a:t>
            </a:r>
            <a:r>
              <a:rPr lang="de-DE" b="1" dirty="0">
                <a:solidFill>
                  <a:srgbClr val="000000"/>
                </a:solidFill>
                <a:latin typeface="BaWue Sans"/>
              </a:rPr>
              <a:t>SVLFG, Bund und Bahn, UKBW</a:t>
            </a:r>
            <a:r>
              <a:rPr lang="de-DE" dirty="0">
                <a:solidFill>
                  <a:srgbClr val="000000"/>
                </a:solidFill>
                <a:latin typeface="BaWue Sans"/>
              </a:rPr>
              <a:t>) möglich.</a:t>
            </a:r>
          </a:p>
          <a:p>
            <a:pPr>
              <a:lnSpc>
                <a:spcPct val="150000"/>
              </a:lnSpc>
            </a:pPr>
            <a:endParaRPr lang="de-DE" dirty="0" smtClean="0">
              <a:solidFill>
                <a:srgbClr val="000000"/>
              </a:solidFill>
              <a:latin typeface="BaWue Sans"/>
            </a:endParaRPr>
          </a:p>
          <a:p>
            <a:pPr>
              <a:lnSpc>
                <a:spcPct val="150000"/>
              </a:lnSpc>
            </a:pPr>
            <a:endParaRPr lang="de-DE" dirty="0">
              <a:solidFill>
                <a:srgbClr val="000000"/>
              </a:solidFill>
              <a:latin typeface="BaWue Sans"/>
            </a:endParaRPr>
          </a:p>
          <a:p>
            <a:pPr>
              <a:lnSpc>
                <a:spcPct val="150000"/>
              </a:lnSpc>
            </a:pPr>
            <a:endParaRPr lang="de-DE" dirty="0">
              <a:solidFill>
                <a:srgbClr val="000000"/>
              </a:solidFill>
              <a:latin typeface="BaWue Sans"/>
            </a:endParaRPr>
          </a:p>
          <a:p>
            <a:pPr marL="285750" indent="-285750">
              <a:lnSpc>
                <a:spcPct val="150000"/>
              </a:lnSpc>
              <a:buFont typeface="Arial" panose="020B0604020202020204" pitchFamily="34" charset="0"/>
              <a:buChar char="•"/>
            </a:pPr>
            <a:r>
              <a:rPr lang="de-DE" dirty="0" smtClean="0">
                <a:solidFill>
                  <a:srgbClr val="000000"/>
                </a:solidFill>
                <a:latin typeface="BaWue Sans"/>
              </a:rPr>
              <a:t>Angabe </a:t>
            </a:r>
            <a:r>
              <a:rPr lang="de-DE" dirty="0">
                <a:solidFill>
                  <a:srgbClr val="000000"/>
                </a:solidFill>
                <a:latin typeface="BaWue Sans"/>
              </a:rPr>
              <a:t>der Versicherung in FIONA muss mit dem eingereichten Nachweis übereinstimmen. </a:t>
            </a:r>
          </a:p>
          <a:p>
            <a:pPr marL="285750" indent="-285750">
              <a:lnSpc>
                <a:spcPct val="150000"/>
              </a:lnSpc>
              <a:buFont typeface="Arial" panose="020B0604020202020204" pitchFamily="34" charset="0"/>
              <a:buChar char="•"/>
            </a:pPr>
            <a:r>
              <a:rPr lang="de-DE" dirty="0" smtClean="0">
                <a:solidFill>
                  <a:srgbClr val="000000"/>
                </a:solidFill>
                <a:latin typeface="BaWue Sans"/>
              </a:rPr>
              <a:t>Bei </a:t>
            </a:r>
            <a:r>
              <a:rPr lang="de-DE" b="1" dirty="0" smtClean="0">
                <a:solidFill>
                  <a:srgbClr val="000000"/>
                </a:solidFill>
                <a:latin typeface="BaWue Sans"/>
              </a:rPr>
              <a:t>Rechtsformänderung </a:t>
            </a:r>
            <a:r>
              <a:rPr lang="de-DE" dirty="0">
                <a:solidFill>
                  <a:srgbClr val="000000"/>
                </a:solidFill>
                <a:latin typeface="BaWue Sans"/>
              </a:rPr>
              <a:t>durch z.B. Gründung einer GbR ändert sich auch die Daten bei der Versicherung. </a:t>
            </a:r>
            <a:endParaRPr lang="de-DE" dirty="0" smtClean="0">
              <a:solidFill>
                <a:srgbClr val="000000"/>
              </a:solidFill>
              <a:latin typeface="BaWue Sans"/>
            </a:endParaRPr>
          </a:p>
          <a:p>
            <a:pPr marL="742950" lvl="1" indent="-285750">
              <a:lnSpc>
                <a:spcPct val="150000"/>
              </a:lnSpc>
              <a:buFont typeface="Wingdings" panose="05000000000000000000" pitchFamily="2" charset="2"/>
              <a:buChar char="Ø"/>
            </a:pPr>
            <a:r>
              <a:rPr lang="de-DE" dirty="0" smtClean="0">
                <a:solidFill>
                  <a:srgbClr val="000000"/>
                </a:solidFill>
                <a:latin typeface="BaWue Sans"/>
              </a:rPr>
              <a:t>Es </a:t>
            </a:r>
            <a:r>
              <a:rPr lang="de-DE" dirty="0">
                <a:solidFill>
                  <a:srgbClr val="000000"/>
                </a:solidFill>
                <a:latin typeface="BaWue Sans"/>
              </a:rPr>
              <a:t>ist ein neuer und aktuell gültiger Beleg einzureichen. </a:t>
            </a:r>
          </a:p>
        </p:txBody>
      </p:sp>
      <p:pic>
        <p:nvPicPr>
          <p:cNvPr id="8" name="Grafik 7"/>
          <p:cNvPicPr>
            <a:picLocks noChangeAspect="1"/>
          </p:cNvPicPr>
          <p:nvPr/>
        </p:nvPicPr>
        <p:blipFill>
          <a:blip r:embed="rId2"/>
          <a:stretch>
            <a:fillRect/>
          </a:stretch>
        </p:blipFill>
        <p:spPr>
          <a:xfrm>
            <a:off x="461019" y="2591205"/>
            <a:ext cx="2615807" cy="1154032"/>
          </a:xfrm>
          <a:prstGeom prst="rect">
            <a:avLst/>
          </a:prstGeom>
          <a:ln>
            <a:solidFill>
              <a:srgbClr val="000000"/>
            </a:solidFill>
          </a:ln>
        </p:spPr>
      </p:pic>
      <p:pic>
        <p:nvPicPr>
          <p:cNvPr id="9" name="Grafik 8"/>
          <p:cNvPicPr>
            <a:picLocks noChangeAspect="1"/>
          </p:cNvPicPr>
          <p:nvPr/>
        </p:nvPicPr>
        <p:blipFill>
          <a:blip r:embed="rId3"/>
          <a:stretch>
            <a:fillRect/>
          </a:stretch>
        </p:blipFill>
        <p:spPr>
          <a:xfrm>
            <a:off x="3387334" y="2597373"/>
            <a:ext cx="2140085" cy="1147864"/>
          </a:xfrm>
          <a:prstGeom prst="rect">
            <a:avLst/>
          </a:prstGeom>
          <a:ln>
            <a:solidFill>
              <a:srgbClr val="000000"/>
            </a:solidFill>
          </a:ln>
        </p:spPr>
      </p:pic>
      <p:pic>
        <p:nvPicPr>
          <p:cNvPr id="10" name="Grafik 9"/>
          <p:cNvPicPr>
            <a:picLocks noChangeAspect="1"/>
          </p:cNvPicPr>
          <p:nvPr/>
        </p:nvPicPr>
        <p:blipFill>
          <a:blip r:embed="rId4"/>
          <a:stretch>
            <a:fillRect/>
          </a:stretch>
        </p:blipFill>
        <p:spPr>
          <a:xfrm>
            <a:off x="5954879" y="2597373"/>
            <a:ext cx="2567266" cy="1147864"/>
          </a:xfrm>
          <a:prstGeom prst="rect">
            <a:avLst/>
          </a:prstGeom>
          <a:ln>
            <a:solidFill>
              <a:srgbClr val="000000"/>
            </a:solidFill>
          </a:ln>
        </p:spPr>
      </p:pic>
    </p:spTree>
    <p:extLst>
      <p:ext uri="{BB962C8B-B14F-4D97-AF65-F5344CB8AC3E}">
        <p14:creationId xmlns:p14="http://schemas.microsoft.com/office/powerpoint/2010/main" val="3592830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7" name="Rechteck 6"/>
          <p:cNvSpPr/>
          <p:nvPr/>
        </p:nvSpPr>
        <p:spPr>
          <a:xfrm>
            <a:off x="827088" y="1064706"/>
            <a:ext cx="3630289" cy="369332"/>
          </a:xfrm>
          <a:prstGeom prst="rect">
            <a:avLst/>
          </a:prstGeom>
        </p:spPr>
        <p:txBody>
          <a:bodyPr wrap="none">
            <a:spAutoFit/>
          </a:bodyPr>
          <a:lstStyle/>
          <a:p>
            <a:r>
              <a:rPr lang="de-DE" b="1" dirty="0" smtClean="0">
                <a:latin typeface="+mj-lt"/>
              </a:rPr>
              <a:t>Nachweis „Aktiver Betriebsinhaber“</a:t>
            </a:r>
            <a:endParaRPr lang="de-DE" b="1" dirty="0">
              <a:latin typeface="+mj-lt"/>
            </a:endParaRPr>
          </a:p>
        </p:txBody>
      </p:sp>
      <p:pic>
        <p:nvPicPr>
          <p:cNvPr id="2" name="Grafik 1"/>
          <p:cNvPicPr>
            <a:picLocks noChangeAspect="1"/>
          </p:cNvPicPr>
          <p:nvPr/>
        </p:nvPicPr>
        <p:blipFill>
          <a:blip r:embed="rId2"/>
          <a:stretch>
            <a:fillRect/>
          </a:stretch>
        </p:blipFill>
        <p:spPr>
          <a:xfrm>
            <a:off x="467407" y="1808294"/>
            <a:ext cx="5043932" cy="2729251"/>
          </a:xfrm>
          <a:prstGeom prst="rect">
            <a:avLst/>
          </a:prstGeom>
        </p:spPr>
      </p:pic>
      <p:pic>
        <p:nvPicPr>
          <p:cNvPr id="8" name="Grafik 7"/>
          <p:cNvPicPr>
            <a:picLocks noChangeAspect="1"/>
          </p:cNvPicPr>
          <p:nvPr/>
        </p:nvPicPr>
        <p:blipFill>
          <a:blip r:embed="rId3"/>
          <a:stretch>
            <a:fillRect/>
          </a:stretch>
        </p:blipFill>
        <p:spPr>
          <a:xfrm>
            <a:off x="708477" y="4628615"/>
            <a:ext cx="4528542" cy="1450317"/>
          </a:xfrm>
          <a:prstGeom prst="rect">
            <a:avLst/>
          </a:prstGeom>
        </p:spPr>
      </p:pic>
      <p:sp>
        <p:nvSpPr>
          <p:cNvPr id="9" name="Ellipse 8"/>
          <p:cNvSpPr/>
          <p:nvPr/>
        </p:nvSpPr>
        <p:spPr>
          <a:xfrm>
            <a:off x="3092334" y="4114800"/>
            <a:ext cx="1190475" cy="289556"/>
          </a:xfrm>
          <a:prstGeom prst="ellipse">
            <a:avLst/>
          </a:prstGeom>
          <a:noFill/>
          <a:ln w="31750">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4"/>
          <a:stretch>
            <a:fillRect/>
          </a:stretch>
        </p:blipFill>
        <p:spPr>
          <a:xfrm>
            <a:off x="4946742" y="2955201"/>
            <a:ext cx="3766608" cy="1898411"/>
          </a:xfrm>
          <a:prstGeom prst="rect">
            <a:avLst/>
          </a:prstGeom>
        </p:spPr>
      </p:pic>
      <p:cxnSp>
        <p:nvCxnSpPr>
          <p:cNvPr id="12" name="Gerade Verbindung mit Pfeil 11"/>
          <p:cNvCxnSpPr/>
          <p:nvPr/>
        </p:nvCxnSpPr>
        <p:spPr>
          <a:xfrm flipV="1">
            <a:off x="4397433" y="4114800"/>
            <a:ext cx="781396" cy="13955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978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7" name="Rechteck 6"/>
          <p:cNvSpPr/>
          <p:nvPr/>
        </p:nvSpPr>
        <p:spPr>
          <a:xfrm>
            <a:off x="827088" y="1064706"/>
            <a:ext cx="3630289" cy="369332"/>
          </a:xfrm>
          <a:prstGeom prst="rect">
            <a:avLst/>
          </a:prstGeom>
        </p:spPr>
        <p:txBody>
          <a:bodyPr wrap="none">
            <a:spAutoFit/>
          </a:bodyPr>
          <a:lstStyle/>
          <a:p>
            <a:r>
              <a:rPr lang="de-DE" b="1" dirty="0" smtClean="0">
                <a:latin typeface="+mj-lt"/>
              </a:rPr>
              <a:t>Nachweis „Aktiver Betriebsinhaber“</a:t>
            </a:r>
            <a:endParaRPr lang="de-DE" b="1" dirty="0">
              <a:latin typeface="+mj-lt"/>
            </a:endParaRPr>
          </a:p>
        </p:txBody>
      </p:sp>
      <p:pic>
        <p:nvPicPr>
          <p:cNvPr id="2" name="Grafik 1"/>
          <p:cNvPicPr>
            <a:picLocks noChangeAspect="1"/>
          </p:cNvPicPr>
          <p:nvPr/>
        </p:nvPicPr>
        <p:blipFill>
          <a:blip r:embed="rId2"/>
          <a:stretch>
            <a:fillRect/>
          </a:stretch>
        </p:blipFill>
        <p:spPr>
          <a:xfrm>
            <a:off x="827088" y="1808558"/>
            <a:ext cx="5289901" cy="4168076"/>
          </a:xfrm>
          <a:prstGeom prst="rect">
            <a:avLst/>
          </a:prstGeom>
        </p:spPr>
      </p:pic>
      <p:sp>
        <p:nvSpPr>
          <p:cNvPr id="8" name="Rechteck 7"/>
          <p:cNvSpPr/>
          <p:nvPr/>
        </p:nvSpPr>
        <p:spPr>
          <a:xfrm>
            <a:off x="827088" y="1439226"/>
            <a:ext cx="6737494" cy="369332"/>
          </a:xfrm>
          <a:prstGeom prst="rect">
            <a:avLst/>
          </a:prstGeom>
        </p:spPr>
        <p:txBody>
          <a:bodyPr wrap="square">
            <a:spAutoFit/>
          </a:bodyPr>
          <a:lstStyle/>
          <a:p>
            <a:r>
              <a:rPr lang="de-DE" dirty="0"/>
              <a:t>Kriterium </a:t>
            </a:r>
            <a:r>
              <a:rPr lang="de-DE" dirty="0" smtClean="0"/>
              <a:t>3: Höchstbetrag von 5000 € Direktzahlungen:</a:t>
            </a:r>
            <a:endParaRPr lang="de-DE" dirty="0"/>
          </a:p>
        </p:txBody>
      </p:sp>
    </p:spTree>
    <p:extLst>
      <p:ext uri="{BB962C8B-B14F-4D97-AF65-F5344CB8AC3E}">
        <p14:creationId xmlns:p14="http://schemas.microsoft.com/office/powerpoint/2010/main" val="4222285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7" name="Rechteck 6"/>
          <p:cNvSpPr/>
          <p:nvPr/>
        </p:nvSpPr>
        <p:spPr>
          <a:xfrm>
            <a:off x="827088" y="1064706"/>
            <a:ext cx="3630289" cy="369332"/>
          </a:xfrm>
          <a:prstGeom prst="rect">
            <a:avLst/>
          </a:prstGeom>
        </p:spPr>
        <p:txBody>
          <a:bodyPr wrap="none">
            <a:spAutoFit/>
          </a:bodyPr>
          <a:lstStyle/>
          <a:p>
            <a:r>
              <a:rPr lang="de-DE" b="1" dirty="0" smtClean="0">
                <a:latin typeface="+mj-lt"/>
              </a:rPr>
              <a:t>Nachweis „Aktiver Betriebsinhaber“</a:t>
            </a:r>
            <a:endParaRPr lang="de-DE" b="1" dirty="0">
              <a:latin typeface="+mj-lt"/>
            </a:endParaRPr>
          </a:p>
        </p:txBody>
      </p:sp>
      <p:pic>
        <p:nvPicPr>
          <p:cNvPr id="2" name="Grafik 1"/>
          <p:cNvPicPr>
            <a:picLocks noChangeAspect="1"/>
          </p:cNvPicPr>
          <p:nvPr/>
        </p:nvPicPr>
        <p:blipFill>
          <a:blip r:embed="rId2"/>
          <a:stretch>
            <a:fillRect/>
          </a:stretch>
        </p:blipFill>
        <p:spPr>
          <a:xfrm>
            <a:off x="827088" y="1808558"/>
            <a:ext cx="5289901" cy="4168076"/>
          </a:xfrm>
          <a:prstGeom prst="rect">
            <a:avLst/>
          </a:prstGeom>
        </p:spPr>
      </p:pic>
      <p:sp>
        <p:nvSpPr>
          <p:cNvPr id="8" name="Rechteck 7"/>
          <p:cNvSpPr/>
          <p:nvPr/>
        </p:nvSpPr>
        <p:spPr>
          <a:xfrm>
            <a:off x="827088" y="1439226"/>
            <a:ext cx="6737494" cy="369332"/>
          </a:xfrm>
          <a:prstGeom prst="rect">
            <a:avLst/>
          </a:prstGeom>
        </p:spPr>
        <p:txBody>
          <a:bodyPr wrap="square">
            <a:spAutoFit/>
          </a:bodyPr>
          <a:lstStyle/>
          <a:p>
            <a:r>
              <a:rPr lang="de-DE" dirty="0"/>
              <a:t>Kriterium </a:t>
            </a:r>
            <a:r>
              <a:rPr lang="de-DE" dirty="0" smtClean="0"/>
              <a:t>3: Höchstbetrag von 5000 € Direktzahlungen:</a:t>
            </a:r>
            <a:endParaRPr lang="de-DE" dirty="0"/>
          </a:p>
        </p:txBody>
      </p:sp>
      <p:sp>
        <p:nvSpPr>
          <p:cNvPr id="10" name="Textfeld 9"/>
          <p:cNvSpPr txBox="1"/>
          <p:nvPr/>
        </p:nvSpPr>
        <p:spPr>
          <a:xfrm>
            <a:off x="6218798" y="2236720"/>
            <a:ext cx="2691567" cy="1754326"/>
          </a:xfrm>
          <a:prstGeom prst="rect">
            <a:avLst/>
          </a:prstGeom>
          <a:solidFill>
            <a:schemeClr val="bg1"/>
          </a:solidFill>
          <a:ln>
            <a:solidFill>
              <a:srgbClr val="000000"/>
            </a:solidFill>
          </a:ln>
        </p:spPr>
        <p:txBody>
          <a:bodyPr wrap="square" rtlCol="0">
            <a:spAutoFit/>
          </a:bodyPr>
          <a:lstStyle/>
          <a:p>
            <a:pPr marL="285750" indent="-285750">
              <a:buFont typeface="Arial" panose="020B0604020202020204" pitchFamily="34" charset="0"/>
              <a:buChar char="•"/>
            </a:pPr>
            <a:r>
              <a:rPr lang="de-DE" dirty="0" smtClean="0"/>
              <a:t>keine Nachwiese erforderlich</a:t>
            </a:r>
          </a:p>
          <a:p>
            <a:pPr marL="285750" indent="-285750">
              <a:buFont typeface="Arial" panose="020B0604020202020204" pitchFamily="34" charset="0"/>
              <a:buChar char="•"/>
            </a:pPr>
            <a:r>
              <a:rPr lang="de-DE" dirty="0" smtClean="0"/>
              <a:t>Vorsicht: auch durch eine Nachbewilligung darf der Betrag 5000 € nicht überschreiten!</a:t>
            </a:r>
          </a:p>
        </p:txBody>
      </p:sp>
    </p:spTree>
    <p:extLst>
      <p:ext uri="{BB962C8B-B14F-4D97-AF65-F5344CB8AC3E}">
        <p14:creationId xmlns:p14="http://schemas.microsoft.com/office/powerpoint/2010/main" val="1558664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7" name="Rechteck 6"/>
          <p:cNvSpPr/>
          <p:nvPr/>
        </p:nvSpPr>
        <p:spPr>
          <a:xfrm>
            <a:off x="827088" y="1064706"/>
            <a:ext cx="3630289" cy="369332"/>
          </a:xfrm>
          <a:prstGeom prst="rect">
            <a:avLst/>
          </a:prstGeom>
        </p:spPr>
        <p:txBody>
          <a:bodyPr wrap="none">
            <a:spAutoFit/>
          </a:bodyPr>
          <a:lstStyle/>
          <a:p>
            <a:r>
              <a:rPr lang="de-DE" b="1" dirty="0" smtClean="0">
                <a:latin typeface="+mj-lt"/>
              </a:rPr>
              <a:t>Nachweis „Aktiver Betriebsinhaber“</a:t>
            </a:r>
            <a:endParaRPr lang="de-DE" b="1" dirty="0">
              <a:latin typeface="+mj-lt"/>
            </a:endParaRPr>
          </a:p>
        </p:txBody>
      </p:sp>
      <p:pic>
        <p:nvPicPr>
          <p:cNvPr id="2" name="Grafik 1"/>
          <p:cNvPicPr>
            <a:picLocks noChangeAspect="1"/>
          </p:cNvPicPr>
          <p:nvPr/>
        </p:nvPicPr>
        <p:blipFill>
          <a:blip r:embed="rId2"/>
          <a:stretch>
            <a:fillRect/>
          </a:stretch>
        </p:blipFill>
        <p:spPr>
          <a:xfrm>
            <a:off x="827088" y="1808558"/>
            <a:ext cx="5289901" cy="4168076"/>
          </a:xfrm>
          <a:prstGeom prst="rect">
            <a:avLst/>
          </a:prstGeom>
        </p:spPr>
      </p:pic>
      <p:sp>
        <p:nvSpPr>
          <p:cNvPr id="8" name="Rechteck 7"/>
          <p:cNvSpPr/>
          <p:nvPr/>
        </p:nvSpPr>
        <p:spPr>
          <a:xfrm>
            <a:off x="827088" y="1439226"/>
            <a:ext cx="6737494" cy="369332"/>
          </a:xfrm>
          <a:prstGeom prst="rect">
            <a:avLst/>
          </a:prstGeom>
        </p:spPr>
        <p:txBody>
          <a:bodyPr wrap="square">
            <a:spAutoFit/>
          </a:bodyPr>
          <a:lstStyle/>
          <a:p>
            <a:r>
              <a:rPr lang="de-DE" dirty="0"/>
              <a:t>Kriterium </a:t>
            </a:r>
            <a:r>
              <a:rPr lang="de-DE" dirty="0" smtClean="0"/>
              <a:t>3: Höchstbetrag von 5000 € Direktzahlungen:</a:t>
            </a:r>
            <a:endParaRPr lang="de-DE" dirty="0"/>
          </a:p>
        </p:txBody>
      </p:sp>
      <p:sp>
        <p:nvSpPr>
          <p:cNvPr id="9" name="Textfeld 8"/>
          <p:cNvSpPr txBox="1"/>
          <p:nvPr/>
        </p:nvSpPr>
        <p:spPr>
          <a:xfrm>
            <a:off x="5577840" y="4222308"/>
            <a:ext cx="3441469" cy="1200329"/>
          </a:xfrm>
          <a:prstGeom prst="rect">
            <a:avLst/>
          </a:prstGeom>
          <a:solidFill>
            <a:schemeClr val="bg1"/>
          </a:solidFill>
          <a:ln>
            <a:solidFill>
              <a:srgbClr val="000000"/>
            </a:solidFill>
          </a:ln>
        </p:spPr>
        <p:txBody>
          <a:bodyPr wrap="square" rtlCol="0">
            <a:spAutoFit/>
          </a:bodyPr>
          <a:lstStyle/>
          <a:p>
            <a:pPr marL="285750" indent="-285750">
              <a:buFont typeface="Arial" panose="020B0604020202020204" pitchFamily="34" charset="0"/>
              <a:buChar char="•"/>
            </a:pPr>
            <a:r>
              <a:rPr lang="de-DE" dirty="0" smtClean="0"/>
              <a:t>DZ im aktuellen Jahr &lt; 5000 € möglich</a:t>
            </a:r>
          </a:p>
          <a:p>
            <a:pPr marL="285750" indent="-285750">
              <a:buFont typeface="Arial" panose="020B0604020202020204" pitchFamily="34" charset="0"/>
              <a:buChar char="•"/>
            </a:pPr>
            <a:r>
              <a:rPr lang="de-DE" dirty="0" smtClean="0"/>
              <a:t>wenn im Vorjahr kein Antrag auf Direktzahlungen gestellt wurde</a:t>
            </a:r>
          </a:p>
        </p:txBody>
      </p:sp>
      <p:cxnSp>
        <p:nvCxnSpPr>
          <p:cNvPr id="11" name="Gerade Verbindung mit Pfeil 10"/>
          <p:cNvCxnSpPr/>
          <p:nvPr/>
        </p:nvCxnSpPr>
        <p:spPr>
          <a:xfrm flipH="1">
            <a:off x="1471353" y="4397433"/>
            <a:ext cx="4015047" cy="63176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22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Rückblick 2024</a:t>
            </a:r>
            <a:endParaRPr lang="de-DE" b="1" u="sng" dirty="0">
              <a:latin typeface="+mj-lt"/>
            </a:endParaRPr>
          </a:p>
        </p:txBody>
      </p:sp>
      <p:sp>
        <p:nvSpPr>
          <p:cNvPr id="8" name="Textfeld 7"/>
          <p:cNvSpPr txBox="1"/>
          <p:nvPr/>
        </p:nvSpPr>
        <p:spPr>
          <a:xfrm>
            <a:off x="448887" y="1429789"/>
            <a:ext cx="8212975"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smtClean="0"/>
              <a:t>Direktzahlungen, Ausgleichszulage Landwirtschaft, Steillagenförderung Grünland, Umstrukturierung / Umwandlung von Rebflächen sind weitestgehend ausgezahlt</a:t>
            </a:r>
          </a:p>
          <a:p>
            <a:pPr marL="285750" indent="-285750">
              <a:lnSpc>
                <a:spcPct val="150000"/>
              </a:lnSpc>
              <a:buFont typeface="Arial" panose="020B0604020202020204" pitchFamily="34" charset="0"/>
              <a:buChar char="•"/>
            </a:pPr>
            <a:r>
              <a:rPr lang="de-DE" dirty="0" smtClean="0"/>
              <a:t>LPR sind noch einige Verträge nicht bewilligt. Ursache sind Probleme bei der Migration der Verträge in die Antragsprogramme (LAIS =&gt; Profil)</a:t>
            </a:r>
          </a:p>
          <a:p>
            <a:pPr marL="285750" indent="-285750">
              <a:lnSpc>
                <a:spcPct val="150000"/>
              </a:lnSpc>
              <a:buFont typeface="Arial" panose="020B0604020202020204" pitchFamily="34" charset="0"/>
              <a:buChar char="•"/>
            </a:pPr>
            <a:r>
              <a:rPr lang="de-DE" dirty="0" smtClean="0"/>
              <a:t>bei folgenden Programmen steht die Bewilligung noch komplett aus:</a:t>
            </a:r>
          </a:p>
          <a:p>
            <a:pPr marL="1657350" lvl="3" indent="-285750">
              <a:lnSpc>
                <a:spcPct val="150000"/>
              </a:lnSpc>
              <a:buFont typeface="Arial" panose="020B0604020202020204" pitchFamily="34" charset="0"/>
              <a:buChar char="•"/>
            </a:pPr>
            <a:r>
              <a:rPr lang="de-DE" dirty="0" smtClean="0"/>
              <a:t>FAKT</a:t>
            </a:r>
          </a:p>
          <a:p>
            <a:pPr marL="1657350" lvl="3" indent="-285750">
              <a:lnSpc>
                <a:spcPct val="150000"/>
              </a:lnSpc>
              <a:buFont typeface="Arial" panose="020B0604020202020204" pitchFamily="34" charset="0"/>
              <a:buChar char="•"/>
            </a:pPr>
            <a:r>
              <a:rPr lang="de-DE" dirty="0" err="1" smtClean="0"/>
              <a:t>Pheromonverfahren</a:t>
            </a:r>
            <a:r>
              <a:rPr lang="de-DE" dirty="0" smtClean="0"/>
              <a:t> im Weinbau</a:t>
            </a:r>
          </a:p>
          <a:p>
            <a:pPr marL="1657350" lvl="3" indent="-285750">
              <a:lnSpc>
                <a:spcPct val="150000"/>
              </a:lnSpc>
              <a:buFont typeface="Arial" panose="020B0604020202020204" pitchFamily="34" charset="0"/>
              <a:buChar char="•"/>
            </a:pPr>
            <a:r>
              <a:rPr lang="de-DE" dirty="0" smtClean="0"/>
              <a:t>Umweltzulage Wald</a:t>
            </a:r>
          </a:p>
          <a:p>
            <a:pPr marL="1657350" lvl="3" indent="-285750">
              <a:lnSpc>
                <a:spcPct val="150000"/>
              </a:lnSpc>
              <a:buFont typeface="Arial" panose="020B0604020202020204" pitchFamily="34" charset="0"/>
              <a:buChar char="•"/>
            </a:pPr>
            <a:r>
              <a:rPr lang="de-DE" dirty="0" err="1" smtClean="0"/>
              <a:t>SchALVO</a:t>
            </a:r>
            <a:endParaRPr lang="de-DE" dirty="0" smtClean="0"/>
          </a:p>
          <a:p>
            <a:pPr marL="1657350" lvl="3" indent="-285750">
              <a:lnSpc>
                <a:spcPct val="150000"/>
              </a:lnSpc>
              <a:buFont typeface="Arial" panose="020B0604020202020204" pitchFamily="34" charset="0"/>
              <a:buChar char="•"/>
            </a:pPr>
            <a:r>
              <a:rPr lang="de-DE" dirty="0" smtClean="0"/>
              <a:t>Handarbeitsweinbau</a:t>
            </a:r>
            <a:endParaRPr lang="de-DE" dirty="0"/>
          </a:p>
        </p:txBody>
      </p:sp>
    </p:spTree>
    <p:extLst>
      <p:ext uri="{BB962C8B-B14F-4D97-AF65-F5344CB8AC3E}">
        <p14:creationId xmlns:p14="http://schemas.microsoft.com/office/powerpoint/2010/main" val="3222166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7" name="Rechteck 6"/>
          <p:cNvSpPr/>
          <p:nvPr/>
        </p:nvSpPr>
        <p:spPr>
          <a:xfrm>
            <a:off x="827088" y="1064706"/>
            <a:ext cx="3630289" cy="369332"/>
          </a:xfrm>
          <a:prstGeom prst="rect">
            <a:avLst/>
          </a:prstGeom>
        </p:spPr>
        <p:txBody>
          <a:bodyPr wrap="none">
            <a:spAutoFit/>
          </a:bodyPr>
          <a:lstStyle/>
          <a:p>
            <a:r>
              <a:rPr lang="de-DE" b="1" dirty="0" smtClean="0">
                <a:latin typeface="+mj-lt"/>
              </a:rPr>
              <a:t>Nachweis „Aktiver Betriebsinhaber“</a:t>
            </a:r>
            <a:endParaRPr lang="de-DE" b="1" dirty="0">
              <a:latin typeface="+mj-lt"/>
            </a:endParaRPr>
          </a:p>
        </p:txBody>
      </p:sp>
      <p:sp>
        <p:nvSpPr>
          <p:cNvPr id="8" name="Rechteck 7"/>
          <p:cNvSpPr/>
          <p:nvPr/>
        </p:nvSpPr>
        <p:spPr>
          <a:xfrm>
            <a:off x="827088" y="1439226"/>
            <a:ext cx="6737494" cy="369332"/>
          </a:xfrm>
          <a:prstGeom prst="rect">
            <a:avLst/>
          </a:prstGeom>
        </p:spPr>
        <p:txBody>
          <a:bodyPr wrap="square">
            <a:spAutoFit/>
          </a:bodyPr>
          <a:lstStyle/>
          <a:p>
            <a:r>
              <a:rPr lang="de-DE" dirty="0"/>
              <a:t>Kriterium 4</a:t>
            </a:r>
            <a:r>
              <a:rPr lang="de-DE" dirty="0" smtClean="0"/>
              <a:t>: Beschäftigung einer zusätzlichen Arbeitskraft:</a:t>
            </a:r>
            <a:endParaRPr lang="de-DE" dirty="0"/>
          </a:p>
        </p:txBody>
      </p:sp>
      <p:pic>
        <p:nvPicPr>
          <p:cNvPr id="3" name="Grafik 2"/>
          <p:cNvPicPr>
            <a:picLocks noChangeAspect="1"/>
          </p:cNvPicPr>
          <p:nvPr/>
        </p:nvPicPr>
        <p:blipFill>
          <a:blip r:embed="rId2"/>
          <a:stretch>
            <a:fillRect/>
          </a:stretch>
        </p:blipFill>
        <p:spPr>
          <a:xfrm>
            <a:off x="827088" y="1901756"/>
            <a:ext cx="6614809" cy="1527243"/>
          </a:xfrm>
          <a:prstGeom prst="rect">
            <a:avLst/>
          </a:prstGeom>
        </p:spPr>
      </p:pic>
      <p:sp>
        <p:nvSpPr>
          <p:cNvPr id="9" name="Rechteck 8"/>
          <p:cNvSpPr/>
          <p:nvPr/>
        </p:nvSpPr>
        <p:spPr>
          <a:xfrm>
            <a:off x="618961" y="3429384"/>
            <a:ext cx="7918210" cy="2585323"/>
          </a:xfrm>
          <a:prstGeom prst="rect">
            <a:avLst/>
          </a:prstGeom>
        </p:spPr>
        <p:txBody>
          <a:bodyPr wrap="square">
            <a:spAutoFit/>
          </a:bodyPr>
          <a:lstStyle/>
          <a:p>
            <a:pPr>
              <a:lnSpc>
                <a:spcPct val="150000"/>
              </a:lnSpc>
            </a:pPr>
            <a:r>
              <a:rPr lang="de-DE" b="1" dirty="0">
                <a:solidFill>
                  <a:srgbClr val="000000"/>
                </a:solidFill>
                <a:latin typeface="+mj-lt"/>
              </a:rPr>
              <a:t>Voraussetzungen:</a:t>
            </a:r>
            <a:endParaRPr lang="de-DE" dirty="0">
              <a:solidFill>
                <a:srgbClr val="000000"/>
              </a:solidFill>
              <a:latin typeface="+mj-lt"/>
            </a:endParaRPr>
          </a:p>
          <a:p>
            <a:pPr marL="285750" indent="-285750">
              <a:lnSpc>
                <a:spcPct val="150000"/>
              </a:lnSpc>
              <a:buFont typeface="Arial" panose="020B0604020202020204" pitchFamily="34" charset="0"/>
              <a:buChar char="•"/>
            </a:pPr>
            <a:r>
              <a:rPr lang="de-DE" b="1" dirty="0" smtClean="0">
                <a:solidFill>
                  <a:srgbClr val="000000"/>
                </a:solidFill>
                <a:latin typeface="+mj-lt"/>
              </a:rPr>
              <a:t>zusätzliche </a:t>
            </a:r>
            <a:r>
              <a:rPr lang="de-DE" b="1" dirty="0">
                <a:solidFill>
                  <a:srgbClr val="000000"/>
                </a:solidFill>
                <a:latin typeface="+mj-lt"/>
              </a:rPr>
              <a:t>Arbeitskraft </a:t>
            </a:r>
            <a:r>
              <a:rPr lang="de-DE" dirty="0">
                <a:solidFill>
                  <a:srgbClr val="000000"/>
                </a:solidFill>
              </a:rPr>
              <a:t>= mit dem Betriebsinhaber nicht identisch</a:t>
            </a:r>
          </a:p>
          <a:p>
            <a:pPr marL="285750" indent="-285750">
              <a:lnSpc>
                <a:spcPct val="150000"/>
              </a:lnSpc>
              <a:buFont typeface="Arial" panose="020B0604020202020204" pitchFamily="34" charset="0"/>
              <a:buChar char="•"/>
            </a:pPr>
            <a:r>
              <a:rPr lang="de-DE" b="1" dirty="0" smtClean="0">
                <a:solidFill>
                  <a:srgbClr val="000000"/>
                </a:solidFill>
                <a:latin typeface="+mj-lt"/>
              </a:rPr>
              <a:t>ganzjähriges</a:t>
            </a:r>
            <a:r>
              <a:rPr lang="de-DE" b="1" dirty="0" smtClean="0">
                <a:solidFill>
                  <a:srgbClr val="000000"/>
                </a:solidFill>
              </a:rPr>
              <a:t> </a:t>
            </a:r>
            <a:r>
              <a:rPr lang="de-DE" dirty="0" smtClean="0">
                <a:solidFill>
                  <a:srgbClr val="000000"/>
                </a:solidFill>
              </a:rPr>
              <a:t>Arbeitsverhältnis </a:t>
            </a:r>
            <a:r>
              <a:rPr lang="de-DE" dirty="0">
                <a:solidFill>
                  <a:srgbClr val="000000"/>
                </a:solidFill>
              </a:rPr>
              <a:t>= spätestens ab dem Zeitpunkt der </a:t>
            </a:r>
            <a:r>
              <a:rPr lang="de-DE" dirty="0" smtClean="0">
                <a:solidFill>
                  <a:srgbClr val="000000"/>
                </a:solidFill>
              </a:rPr>
              <a:t>Antragstellung</a:t>
            </a:r>
          </a:p>
          <a:p>
            <a:pPr marL="285750" indent="-285750">
              <a:lnSpc>
                <a:spcPct val="150000"/>
              </a:lnSpc>
              <a:buFont typeface="Arial" panose="020B0604020202020204" pitchFamily="34" charset="0"/>
              <a:buChar char="•"/>
            </a:pPr>
            <a:r>
              <a:rPr lang="de-DE" dirty="0" smtClean="0">
                <a:solidFill>
                  <a:srgbClr val="000000"/>
                </a:solidFill>
              </a:rPr>
              <a:t>Arbeitskraft </a:t>
            </a:r>
            <a:r>
              <a:rPr lang="de-DE" dirty="0">
                <a:solidFill>
                  <a:srgbClr val="000000"/>
                </a:solidFill>
              </a:rPr>
              <a:t>ist </a:t>
            </a:r>
            <a:r>
              <a:rPr lang="de-DE" b="1" dirty="0">
                <a:solidFill>
                  <a:srgbClr val="000000"/>
                </a:solidFill>
                <a:latin typeface="+mj-lt"/>
              </a:rPr>
              <a:t>sozialversichert</a:t>
            </a:r>
            <a:endParaRPr lang="de-DE" dirty="0">
              <a:solidFill>
                <a:srgbClr val="000000"/>
              </a:solidFill>
              <a:latin typeface="+mj-lt"/>
            </a:endParaRPr>
          </a:p>
          <a:p>
            <a:pPr marL="285750" indent="-285750">
              <a:lnSpc>
                <a:spcPct val="150000"/>
              </a:lnSpc>
              <a:buFont typeface="Arial" panose="020B0604020202020204" pitchFamily="34" charset="0"/>
              <a:buChar char="•"/>
            </a:pPr>
            <a:r>
              <a:rPr lang="de-DE" dirty="0" smtClean="0">
                <a:solidFill>
                  <a:srgbClr val="000000"/>
                </a:solidFill>
              </a:rPr>
              <a:t>Arbeitsbereich </a:t>
            </a:r>
            <a:r>
              <a:rPr lang="de-DE" b="1" dirty="0">
                <a:solidFill>
                  <a:srgbClr val="000000"/>
                </a:solidFill>
                <a:latin typeface="+mj-lt"/>
              </a:rPr>
              <a:t>im landwirtschaftlichen Betrieb</a:t>
            </a:r>
            <a:r>
              <a:rPr lang="de-DE" dirty="0">
                <a:solidFill>
                  <a:srgbClr val="000000"/>
                </a:solidFill>
              </a:rPr>
              <a:t>, d.h. Erbringung einer landwirtschaftlichen </a:t>
            </a:r>
            <a:r>
              <a:rPr lang="de-DE" dirty="0" smtClean="0">
                <a:solidFill>
                  <a:srgbClr val="000000"/>
                </a:solidFill>
              </a:rPr>
              <a:t>Tätigkeit</a:t>
            </a:r>
            <a:endParaRPr lang="de-DE" dirty="0">
              <a:solidFill>
                <a:srgbClr val="000000"/>
              </a:solidFill>
            </a:endParaRPr>
          </a:p>
        </p:txBody>
      </p:sp>
    </p:spTree>
    <p:extLst>
      <p:ext uri="{BB962C8B-B14F-4D97-AF65-F5344CB8AC3E}">
        <p14:creationId xmlns:p14="http://schemas.microsoft.com/office/powerpoint/2010/main" val="1062216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7" name="Rechteck 6"/>
          <p:cNvSpPr/>
          <p:nvPr/>
        </p:nvSpPr>
        <p:spPr>
          <a:xfrm>
            <a:off x="827088" y="1064706"/>
            <a:ext cx="3630289" cy="369332"/>
          </a:xfrm>
          <a:prstGeom prst="rect">
            <a:avLst/>
          </a:prstGeom>
        </p:spPr>
        <p:txBody>
          <a:bodyPr wrap="none">
            <a:spAutoFit/>
          </a:bodyPr>
          <a:lstStyle/>
          <a:p>
            <a:r>
              <a:rPr lang="de-DE" b="1" dirty="0" smtClean="0">
                <a:latin typeface="+mj-lt"/>
              </a:rPr>
              <a:t>Nachweis „Aktiver Betriebsinhaber“</a:t>
            </a:r>
            <a:endParaRPr lang="de-DE" b="1" dirty="0">
              <a:latin typeface="+mj-lt"/>
            </a:endParaRPr>
          </a:p>
        </p:txBody>
      </p:sp>
      <p:sp>
        <p:nvSpPr>
          <p:cNvPr id="8" name="Rechteck 7"/>
          <p:cNvSpPr/>
          <p:nvPr/>
        </p:nvSpPr>
        <p:spPr>
          <a:xfrm>
            <a:off x="827088" y="1439226"/>
            <a:ext cx="6737494" cy="369332"/>
          </a:xfrm>
          <a:prstGeom prst="rect">
            <a:avLst/>
          </a:prstGeom>
        </p:spPr>
        <p:txBody>
          <a:bodyPr wrap="square">
            <a:spAutoFit/>
          </a:bodyPr>
          <a:lstStyle/>
          <a:p>
            <a:r>
              <a:rPr lang="de-DE" dirty="0"/>
              <a:t>Kriterium 4</a:t>
            </a:r>
            <a:r>
              <a:rPr lang="de-DE" dirty="0" smtClean="0"/>
              <a:t>: Beschäftigung einer zusätzlichen Arbeitskraft:</a:t>
            </a:r>
            <a:endParaRPr lang="de-DE" dirty="0"/>
          </a:p>
        </p:txBody>
      </p:sp>
      <p:pic>
        <p:nvPicPr>
          <p:cNvPr id="3" name="Grafik 2"/>
          <p:cNvPicPr>
            <a:picLocks noChangeAspect="1"/>
          </p:cNvPicPr>
          <p:nvPr/>
        </p:nvPicPr>
        <p:blipFill>
          <a:blip r:embed="rId2"/>
          <a:stretch>
            <a:fillRect/>
          </a:stretch>
        </p:blipFill>
        <p:spPr>
          <a:xfrm>
            <a:off x="827088" y="1901756"/>
            <a:ext cx="6614809" cy="1527243"/>
          </a:xfrm>
          <a:prstGeom prst="rect">
            <a:avLst/>
          </a:prstGeom>
        </p:spPr>
      </p:pic>
      <p:sp>
        <p:nvSpPr>
          <p:cNvPr id="9" name="Rechteck 8"/>
          <p:cNvSpPr/>
          <p:nvPr/>
        </p:nvSpPr>
        <p:spPr>
          <a:xfrm>
            <a:off x="618961" y="3602544"/>
            <a:ext cx="7918210" cy="1711366"/>
          </a:xfrm>
          <a:prstGeom prst="rect">
            <a:avLst/>
          </a:prstGeom>
        </p:spPr>
        <p:txBody>
          <a:bodyPr wrap="square">
            <a:spAutoFit/>
          </a:bodyPr>
          <a:lstStyle/>
          <a:p>
            <a:pPr>
              <a:lnSpc>
                <a:spcPct val="150000"/>
              </a:lnSpc>
            </a:pPr>
            <a:r>
              <a:rPr lang="de-DE" b="1" dirty="0" smtClean="0">
                <a:solidFill>
                  <a:srgbClr val="000000"/>
                </a:solidFill>
                <a:latin typeface="+mj-lt"/>
              </a:rPr>
              <a:t>Nachweis durch:</a:t>
            </a:r>
          </a:p>
          <a:p>
            <a:pPr marL="742950" lvl="1" indent="-285750">
              <a:lnSpc>
                <a:spcPct val="150000"/>
              </a:lnSpc>
              <a:buFont typeface="Arial" panose="020B0604020202020204" pitchFamily="34" charset="0"/>
              <a:buChar char="•"/>
            </a:pPr>
            <a:r>
              <a:rPr lang="de-DE" dirty="0" smtClean="0"/>
              <a:t>Kopie </a:t>
            </a:r>
            <a:r>
              <a:rPr lang="de-DE" dirty="0"/>
              <a:t>des Arbeitsvertrags (incl. Tätigkeitsbeschreibung)</a:t>
            </a:r>
          </a:p>
          <a:p>
            <a:pPr marL="742950" lvl="1" indent="-285750">
              <a:lnSpc>
                <a:spcPct val="150000"/>
              </a:lnSpc>
              <a:buFont typeface="Arial" panose="020B0604020202020204" pitchFamily="34" charset="0"/>
              <a:buChar char="•"/>
            </a:pPr>
            <a:r>
              <a:rPr lang="de-DE" dirty="0" err="1" smtClean="0"/>
              <a:t>Jahresentgeldbescheinigung</a:t>
            </a:r>
            <a:endParaRPr lang="de-DE" dirty="0"/>
          </a:p>
          <a:p>
            <a:pPr marL="742950" lvl="1" indent="-285750">
              <a:lnSpc>
                <a:spcPct val="150000"/>
              </a:lnSpc>
              <a:buFont typeface="Arial" panose="020B0604020202020204" pitchFamily="34" charset="0"/>
              <a:buChar char="•"/>
            </a:pPr>
            <a:r>
              <a:rPr lang="de-DE" dirty="0" smtClean="0"/>
              <a:t>Jahresmeldung </a:t>
            </a:r>
            <a:r>
              <a:rPr lang="de-DE" dirty="0"/>
              <a:t>zur </a:t>
            </a:r>
            <a:r>
              <a:rPr lang="de-DE" dirty="0" smtClean="0"/>
              <a:t>Sozialversicherung</a:t>
            </a:r>
            <a:endParaRPr lang="de-DE" dirty="0"/>
          </a:p>
        </p:txBody>
      </p:sp>
    </p:spTree>
    <p:extLst>
      <p:ext uri="{BB962C8B-B14F-4D97-AF65-F5344CB8AC3E}">
        <p14:creationId xmlns:p14="http://schemas.microsoft.com/office/powerpoint/2010/main" val="3397485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232756" y="2124286"/>
            <a:ext cx="8478981" cy="2739211"/>
          </a:xfrm>
          <a:prstGeom prst="rect">
            <a:avLst/>
          </a:prstGeom>
        </p:spPr>
        <p:txBody>
          <a:bodyPr wrap="square">
            <a:spAutoFit/>
          </a:bodyPr>
          <a:lstStyle/>
          <a:p>
            <a:pPr algn="ctr"/>
            <a:r>
              <a:rPr lang="de-DE" sz="3600" b="1" dirty="0" smtClean="0">
                <a:solidFill>
                  <a:prstClr val="black"/>
                </a:solidFill>
                <a:latin typeface="+mj-lt"/>
              </a:rPr>
              <a:t>Junglandwirte Einkommensstützung (JES)</a:t>
            </a:r>
          </a:p>
          <a:p>
            <a:pPr algn="ctr"/>
            <a:endParaRPr lang="de-DE" sz="3600" b="1" dirty="0" smtClean="0">
              <a:solidFill>
                <a:prstClr val="black"/>
              </a:solidFill>
              <a:latin typeface="+mj-lt"/>
            </a:endParaRPr>
          </a:p>
          <a:p>
            <a:pPr algn="ctr"/>
            <a:r>
              <a:rPr lang="de-DE" sz="3600" b="1" dirty="0" smtClean="0">
                <a:solidFill>
                  <a:prstClr val="black"/>
                </a:solidFill>
                <a:latin typeface="+mj-lt"/>
              </a:rPr>
              <a:t>Umverteilungseinkommensstützung</a:t>
            </a:r>
          </a:p>
          <a:p>
            <a:pPr algn="ctr"/>
            <a:r>
              <a:rPr lang="de-DE" sz="3600" b="1" dirty="0" smtClean="0">
                <a:solidFill>
                  <a:prstClr val="black"/>
                </a:solidFill>
                <a:latin typeface="+mj-lt"/>
              </a:rPr>
              <a:t>für </a:t>
            </a:r>
            <a:r>
              <a:rPr lang="de-DE" sz="3600" b="1" dirty="0">
                <a:solidFill>
                  <a:prstClr val="black"/>
                </a:solidFill>
                <a:latin typeface="+mj-lt"/>
              </a:rPr>
              <a:t>Nachhaltigkeit (UES</a:t>
            </a:r>
            <a:r>
              <a:rPr lang="de-DE" sz="3600" b="1" dirty="0" smtClean="0">
                <a:solidFill>
                  <a:prstClr val="black"/>
                </a:solidFill>
                <a:latin typeface="+mj-lt"/>
              </a:rPr>
              <a:t>)</a:t>
            </a:r>
            <a:endParaRPr lang="de-DE" sz="3600" b="1" dirty="0">
              <a:solidFill>
                <a:prstClr val="black"/>
              </a:solidFill>
              <a:latin typeface="+mj-lt"/>
            </a:endParaRPr>
          </a:p>
          <a:p>
            <a:pPr algn="ctr"/>
            <a:endParaRPr lang="de-DE" sz="2800" dirty="0"/>
          </a:p>
        </p:txBody>
      </p:sp>
    </p:spTree>
    <p:extLst>
      <p:ext uri="{BB962C8B-B14F-4D97-AF65-F5344CB8AC3E}">
        <p14:creationId xmlns:p14="http://schemas.microsoft.com/office/powerpoint/2010/main" val="3335841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5834867" cy="461665"/>
          </a:xfrm>
          <a:prstGeom prst="rect">
            <a:avLst/>
          </a:prstGeom>
        </p:spPr>
        <p:txBody>
          <a:bodyPr wrap="none">
            <a:spAutoFit/>
          </a:bodyPr>
          <a:lstStyle/>
          <a:p>
            <a:r>
              <a:rPr lang="de-DE" sz="2400" b="1" dirty="0" smtClean="0">
                <a:solidFill>
                  <a:prstClr val="black"/>
                </a:solidFill>
                <a:latin typeface="Calibri"/>
              </a:rPr>
              <a:t>„Junglandwirte Einkommensstützung (JES)“</a:t>
            </a:r>
            <a:endParaRPr lang="de-DE" dirty="0"/>
          </a:p>
        </p:txBody>
      </p:sp>
      <p:sp>
        <p:nvSpPr>
          <p:cNvPr id="11" name="Rechteck 10"/>
          <p:cNvSpPr/>
          <p:nvPr/>
        </p:nvSpPr>
        <p:spPr>
          <a:xfrm>
            <a:off x="656705" y="1689727"/>
            <a:ext cx="7822276"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t>JES </a:t>
            </a:r>
            <a:r>
              <a:rPr lang="de-DE" dirty="0"/>
              <a:t>soll Starthilfe für die Betriebsübertragung im Rahmen </a:t>
            </a:r>
            <a:r>
              <a:rPr lang="de-DE" dirty="0" smtClean="0"/>
              <a:t>der Hofnachfolge sein</a:t>
            </a:r>
          </a:p>
          <a:p>
            <a:pPr marL="285750" indent="-285750">
              <a:lnSpc>
                <a:spcPct val="150000"/>
              </a:lnSpc>
              <a:buFont typeface="Arial" panose="020B0604020202020204" pitchFamily="34" charset="0"/>
              <a:buChar char="•"/>
            </a:pPr>
            <a:r>
              <a:rPr lang="de-DE" dirty="0" smtClean="0">
                <a:solidFill>
                  <a:prstClr val="black"/>
                </a:solidFill>
              </a:rPr>
              <a:t>ca. 134 </a:t>
            </a:r>
            <a:r>
              <a:rPr lang="de-DE" dirty="0">
                <a:solidFill>
                  <a:prstClr val="black"/>
                </a:solidFill>
              </a:rPr>
              <a:t>€ / ha für bis zu 120 ha </a:t>
            </a:r>
            <a:r>
              <a:rPr lang="de-DE" dirty="0" smtClean="0">
                <a:solidFill>
                  <a:prstClr val="black"/>
                </a:solidFill>
              </a:rPr>
              <a:t>auf </a:t>
            </a:r>
            <a:r>
              <a:rPr lang="de-DE" dirty="0">
                <a:solidFill>
                  <a:prstClr val="black"/>
                </a:solidFill>
              </a:rPr>
              <a:t>5 Jahre</a:t>
            </a:r>
          </a:p>
          <a:p>
            <a:pPr marL="285750" lvl="0" indent="-285750">
              <a:lnSpc>
                <a:spcPct val="150000"/>
              </a:lnSpc>
              <a:spcBef>
                <a:spcPts val="0"/>
              </a:spcBef>
              <a:buClrTx/>
              <a:buSzTx/>
              <a:buFont typeface="Arial" panose="020B0604020202020204" pitchFamily="34" charset="0"/>
              <a:buChar char="•"/>
              <a:defRPr/>
            </a:pPr>
            <a:r>
              <a:rPr lang="de-DE" u="sng" dirty="0" smtClean="0">
                <a:solidFill>
                  <a:prstClr val="black"/>
                </a:solidFill>
              </a:rPr>
              <a:t>Voraussetzungen: </a:t>
            </a:r>
          </a:p>
          <a:p>
            <a:pPr marL="742950" lvl="1" indent="-285750">
              <a:lnSpc>
                <a:spcPct val="150000"/>
              </a:lnSpc>
              <a:buFont typeface="Arial" panose="020B0604020202020204" pitchFamily="34" charset="0"/>
              <a:buChar char="•"/>
              <a:defRPr/>
            </a:pPr>
            <a:r>
              <a:rPr lang="de-DE" dirty="0" smtClean="0"/>
              <a:t>Junglandwirt hat </a:t>
            </a:r>
            <a:r>
              <a:rPr lang="de-DE" dirty="0"/>
              <a:t>das 41. Lebensjahr </a:t>
            </a:r>
            <a:r>
              <a:rPr lang="de-DE" dirty="0" smtClean="0"/>
              <a:t>im 1. </a:t>
            </a:r>
            <a:r>
              <a:rPr lang="de-DE" dirty="0"/>
              <a:t>Antragsjahr noch nicht </a:t>
            </a:r>
            <a:r>
              <a:rPr lang="de-DE" dirty="0" smtClean="0"/>
              <a:t>vollendet</a:t>
            </a:r>
          </a:p>
          <a:p>
            <a:pPr marL="742950" lvl="1" indent="-285750">
              <a:lnSpc>
                <a:spcPct val="150000"/>
              </a:lnSpc>
              <a:buFont typeface="Arial" panose="020B0604020202020204" pitchFamily="34" charset="0"/>
              <a:buChar char="•"/>
              <a:defRPr/>
            </a:pPr>
            <a:r>
              <a:rPr lang="de-DE" dirty="0" smtClean="0">
                <a:solidFill>
                  <a:prstClr val="black"/>
                </a:solidFill>
              </a:rPr>
              <a:t>Betriebsniederlassung darf max. 5 Jahre zurückliegen</a:t>
            </a:r>
          </a:p>
          <a:p>
            <a:pPr marL="742950" lvl="1" indent="-285750">
              <a:lnSpc>
                <a:spcPct val="150000"/>
              </a:lnSpc>
              <a:buFont typeface="Arial" panose="020B0604020202020204" pitchFamily="34" charset="0"/>
              <a:buChar char="•"/>
              <a:defRPr/>
            </a:pPr>
            <a:r>
              <a:rPr lang="de-DE" dirty="0" smtClean="0"/>
              <a:t>erstmalige Beantragung </a:t>
            </a:r>
            <a:r>
              <a:rPr lang="de-DE" dirty="0"/>
              <a:t>der </a:t>
            </a:r>
            <a:r>
              <a:rPr lang="de-DE" dirty="0" smtClean="0"/>
              <a:t>Junglandwirte-Einkommensstützung / </a:t>
            </a:r>
            <a:r>
              <a:rPr lang="de-DE" dirty="0" err="1" smtClean="0"/>
              <a:t>Junglandwirteprämie</a:t>
            </a:r>
            <a:r>
              <a:rPr lang="de-DE" dirty="0" smtClean="0"/>
              <a:t> darf nicht </a:t>
            </a:r>
            <a:r>
              <a:rPr lang="de-DE" dirty="0"/>
              <a:t>länger als 5 </a:t>
            </a:r>
            <a:r>
              <a:rPr lang="de-DE" dirty="0" smtClean="0"/>
              <a:t>Jahre zurückliegen</a:t>
            </a:r>
          </a:p>
          <a:p>
            <a:pPr marL="742950" lvl="1" indent="-285750">
              <a:lnSpc>
                <a:spcPct val="150000"/>
              </a:lnSpc>
              <a:buFont typeface="Arial" panose="020B0604020202020204" pitchFamily="34" charset="0"/>
              <a:buChar char="•"/>
              <a:defRPr/>
            </a:pPr>
            <a:endParaRPr lang="de-DE" dirty="0">
              <a:solidFill>
                <a:prstClr val="black"/>
              </a:solidFill>
            </a:endParaRPr>
          </a:p>
        </p:txBody>
      </p:sp>
    </p:spTree>
    <p:extLst>
      <p:ext uri="{BB962C8B-B14F-4D97-AF65-F5344CB8AC3E}">
        <p14:creationId xmlns:p14="http://schemas.microsoft.com/office/powerpoint/2010/main" val="500480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5834867" cy="461665"/>
          </a:xfrm>
          <a:prstGeom prst="rect">
            <a:avLst/>
          </a:prstGeom>
        </p:spPr>
        <p:txBody>
          <a:bodyPr wrap="none">
            <a:spAutoFit/>
          </a:bodyPr>
          <a:lstStyle/>
          <a:p>
            <a:r>
              <a:rPr lang="de-DE" sz="2400" b="1" dirty="0" smtClean="0">
                <a:solidFill>
                  <a:prstClr val="black"/>
                </a:solidFill>
                <a:latin typeface="Calibri"/>
              </a:rPr>
              <a:t>„Junglandwirte Einkommensstützung (JES)“</a:t>
            </a:r>
            <a:endParaRPr lang="de-DE" dirty="0"/>
          </a:p>
        </p:txBody>
      </p:sp>
      <p:sp>
        <p:nvSpPr>
          <p:cNvPr id="7" name="Rechteck 6"/>
          <p:cNvSpPr/>
          <p:nvPr/>
        </p:nvSpPr>
        <p:spPr>
          <a:xfrm>
            <a:off x="656705" y="1488744"/>
            <a:ext cx="7439891" cy="3647152"/>
          </a:xfrm>
          <a:prstGeom prst="rect">
            <a:avLst/>
          </a:prstGeom>
        </p:spPr>
        <p:txBody>
          <a:bodyPr wrap="square">
            <a:spAutoFit/>
          </a:bodyPr>
          <a:lstStyle/>
          <a:p>
            <a:pPr lvl="0">
              <a:lnSpc>
                <a:spcPct val="150000"/>
              </a:lnSpc>
              <a:spcBef>
                <a:spcPts val="0"/>
              </a:spcBef>
              <a:buClrTx/>
              <a:buSzTx/>
              <a:defRPr/>
            </a:pPr>
            <a:r>
              <a:rPr lang="de-DE" b="1" dirty="0" smtClean="0">
                <a:solidFill>
                  <a:prstClr val="black"/>
                </a:solidFill>
                <a:latin typeface="+mj-lt"/>
              </a:rPr>
              <a:t>Anforderungen </a:t>
            </a:r>
            <a:r>
              <a:rPr lang="de-DE" b="1" dirty="0">
                <a:solidFill>
                  <a:prstClr val="black"/>
                </a:solidFill>
                <a:latin typeface="+mj-lt"/>
              </a:rPr>
              <a:t>an die </a:t>
            </a:r>
            <a:r>
              <a:rPr lang="de-DE" b="1" dirty="0" smtClean="0">
                <a:solidFill>
                  <a:prstClr val="black"/>
                </a:solidFill>
                <a:latin typeface="+mj-lt"/>
              </a:rPr>
              <a:t>Qualifikation</a:t>
            </a:r>
            <a:endParaRPr lang="de-DE" b="1" dirty="0">
              <a:solidFill>
                <a:prstClr val="black"/>
              </a:solidFill>
              <a:latin typeface="+mj-lt"/>
            </a:endParaRPr>
          </a:p>
          <a:p>
            <a:pPr marL="285750" indent="-285750">
              <a:lnSpc>
                <a:spcPct val="150000"/>
              </a:lnSpc>
              <a:buFont typeface="Arial" panose="020B0604020202020204" pitchFamily="34" charset="0"/>
              <a:buChar char="•"/>
              <a:defRPr/>
            </a:pPr>
            <a:r>
              <a:rPr lang="de-DE" dirty="0" smtClean="0">
                <a:solidFill>
                  <a:prstClr val="black"/>
                </a:solidFill>
              </a:rPr>
              <a:t>Ausbildung </a:t>
            </a:r>
            <a:r>
              <a:rPr lang="de-DE" dirty="0">
                <a:solidFill>
                  <a:prstClr val="black"/>
                </a:solidFill>
              </a:rPr>
              <a:t>oder Studium im Bereich Landwirtschaft/Agrarwirtschaft</a:t>
            </a:r>
          </a:p>
          <a:p>
            <a:pPr marL="742950" lvl="1" indent="-285750">
              <a:lnSpc>
                <a:spcPct val="150000"/>
              </a:lnSpc>
              <a:buFont typeface="Symbol" panose="05050102010706020507" pitchFamily="18" charset="2"/>
              <a:buChar char="-"/>
              <a:defRPr/>
            </a:pPr>
            <a:r>
              <a:rPr lang="de-DE" dirty="0">
                <a:solidFill>
                  <a:prstClr val="black"/>
                </a:solidFill>
              </a:rPr>
              <a:t>Berufe die zur „landwirtschaftlichen Ausbildung“ zählen:</a:t>
            </a:r>
          </a:p>
          <a:p>
            <a:pPr lvl="2">
              <a:lnSpc>
                <a:spcPct val="150000"/>
              </a:lnSpc>
              <a:defRPr/>
            </a:pPr>
            <a:r>
              <a:rPr lang="de-DE" sz="1600" i="1" dirty="0">
                <a:solidFill>
                  <a:prstClr val="black"/>
                </a:solidFill>
              </a:rPr>
              <a:t>Landwirt/in, Pferdewirt/in, Brenner/in, Fachkraft Agrarservice, Fischwirt/in, Forstwirt/in, Gärtner/in, Hauswirtschafter/in, Milchtechnologe/in, Milchwirtschaftlicher Laborant/in, Pflanzentechnologe/in, Revierjäger/in, </a:t>
            </a:r>
            <a:r>
              <a:rPr lang="de-DE" sz="1600" i="1" dirty="0" err="1">
                <a:solidFill>
                  <a:prstClr val="black"/>
                </a:solidFill>
              </a:rPr>
              <a:t>Tierwirt</a:t>
            </a:r>
            <a:r>
              <a:rPr lang="de-DE" sz="1600" i="1" dirty="0">
                <a:solidFill>
                  <a:prstClr val="black"/>
                </a:solidFill>
              </a:rPr>
              <a:t>/in, Winzer/in</a:t>
            </a:r>
          </a:p>
          <a:p>
            <a:pPr marL="285750" indent="-285750">
              <a:lnSpc>
                <a:spcPct val="150000"/>
              </a:lnSpc>
              <a:buFont typeface="Arial" panose="020B0604020202020204" pitchFamily="34" charset="0"/>
              <a:buChar char="•"/>
              <a:defRPr/>
            </a:pPr>
            <a:r>
              <a:rPr lang="de-DE" dirty="0">
                <a:solidFill>
                  <a:prstClr val="black"/>
                </a:solidFill>
              </a:rPr>
              <a:t>Kurs zur landwirtschaftlichen Betriebsführung (mind. 300 Stunden)</a:t>
            </a:r>
          </a:p>
          <a:p>
            <a:pPr lvl="2">
              <a:lnSpc>
                <a:spcPct val="150000"/>
              </a:lnSpc>
              <a:defRPr/>
            </a:pPr>
            <a:r>
              <a:rPr lang="de-DE" dirty="0">
                <a:solidFill>
                  <a:prstClr val="black"/>
                </a:solidFill>
              </a:rPr>
              <a:t>(Nebenerwerbslandwirt</a:t>
            </a:r>
            <a:r>
              <a:rPr lang="de-DE" dirty="0" smtClean="0">
                <a:solidFill>
                  <a:prstClr val="black"/>
                </a:solidFill>
              </a:rPr>
              <a:t>)</a:t>
            </a:r>
            <a:r>
              <a:rPr lang="de-DE" dirty="0" smtClean="0">
                <a:solidFill>
                  <a:schemeClr val="tx1">
                    <a:lumMod val="85000"/>
                    <a:lumOff val="15000"/>
                  </a:schemeClr>
                </a:solidFill>
              </a:rPr>
              <a:t> </a:t>
            </a:r>
            <a:endParaRPr lang="de-DE" dirty="0">
              <a:solidFill>
                <a:schemeClr val="tx1">
                  <a:lumMod val="85000"/>
                  <a:lumOff val="15000"/>
                </a:schemeClr>
              </a:solidFill>
            </a:endParaRPr>
          </a:p>
        </p:txBody>
      </p:sp>
    </p:spTree>
    <p:extLst>
      <p:ext uri="{BB962C8B-B14F-4D97-AF65-F5344CB8AC3E}">
        <p14:creationId xmlns:p14="http://schemas.microsoft.com/office/powerpoint/2010/main" val="2647436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5834867" cy="461665"/>
          </a:xfrm>
          <a:prstGeom prst="rect">
            <a:avLst/>
          </a:prstGeom>
        </p:spPr>
        <p:txBody>
          <a:bodyPr wrap="none">
            <a:spAutoFit/>
          </a:bodyPr>
          <a:lstStyle/>
          <a:p>
            <a:r>
              <a:rPr lang="de-DE" sz="2400" b="1" dirty="0" smtClean="0">
                <a:solidFill>
                  <a:prstClr val="black"/>
                </a:solidFill>
                <a:latin typeface="Calibri"/>
              </a:rPr>
              <a:t>„Junglandwirte Einkommensstützung (JES)“</a:t>
            </a:r>
            <a:endParaRPr lang="de-DE" dirty="0"/>
          </a:p>
        </p:txBody>
      </p:sp>
      <p:sp>
        <p:nvSpPr>
          <p:cNvPr id="7" name="Rechteck 6"/>
          <p:cNvSpPr/>
          <p:nvPr/>
        </p:nvSpPr>
        <p:spPr>
          <a:xfrm>
            <a:off x="656705" y="1480431"/>
            <a:ext cx="7805651" cy="2169825"/>
          </a:xfrm>
          <a:prstGeom prst="rect">
            <a:avLst/>
          </a:prstGeom>
        </p:spPr>
        <p:txBody>
          <a:bodyPr wrap="square">
            <a:spAutoFit/>
          </a:bodyPr>
          <a:lstStyle/>
          <a:p>
            <a:pPr lvl="0">
              <a:lnSpc>
                <a:spcPct val="150000"/>
              </a:lnSpc>
              <a:spcBef>
                <a:spcPts val="0"/>
              </a:spcBef>
              <a:buClrTx/>
              <a:buSzTx/>
              <a:defRPr/>
            </a:pPr>
            <a:r>
              <a:rPr lang="de-DE" b="1" dirty="0" smtClean="0">
                <a:solidFill>
                  <a:prstClr val="black"/>
                </a:solidFill>
                <a:latin typeface="+mj-lt"/>
              </a:rPr>
              <a:t>Anforderungen </a:t>
            </a:r>
            <a:r>
              <a:rPr lang="de-DE" b="1" dirty="0">
                <a:solidFill>
                  <a:prstClr val="black"/>
                </a:solidFill>
                <a:latin typeface="+mj-lt"/>
              </a:rPr>
              <a:t>an die </a:t>
            </a:r>
            <a:r>
              <a:rPr lang="de-DE" b="1" dirty="0" smtClean="0">
                <a:solidFill>
                  <a:prstClr val="black"/>
                </a:solidFill>
                <a:latin typeface="+mj-lt"/>
              </a:rPr>
              <a:t>Qualifikation</a:t>
            </a:r>
            <a:endParaRPr lang="de-DE" b="1" dirty="0">
              <a:solidFill>
                <a:prstClr val="black"/>
              </a:solidFill>
              <a:latin typeface="+mj-lt"/>
            </a:endParaRPr>
          </a:p>
          <a:p>
            <a:pPr marL="285750" indent="-285750">
              <a:lnSpc>
                <a:spcPct val="150000"/>
              </a:lnSpc>
              <a:buFont typeface="Arial" panose="020B0604020202020204" pitchFamily="34" charset="0"/>
              <a:buChar char="•"/>
              <a:defRPr/>
            </a:pPr>
            <a:r>
              <a:rPr lang="de-DE" dirty="0"/>
              <a:t>mindestens zwei Jahre Arbeit in </a:t>
            </a:r>
            <a:r>
              <a:rPr lang="de-DE" dirty="0" smtClean="0"/>
              <a:t>landwirtschaftlichen Betrieb/en</a:t>
            </a:r>
            <a:r>
              <a:rPr lang="de-DE" dirty="0"/>
              <a:t>:</a:t>
            </a:r>
          </a:p>
          <a:p>
            <a:pPr marL="742950" lvl="1" indent="-285750">
              <a:lnSpc>
                <a:spcPct val="150000"/>
              </a:lnSpc>
              <a:buFont typeface="Symbol" panose="05050102010706020507" pitchFamily="18" charset="2"/>
              <a:buChar char="-"/>
              <a:defRPr/>
            </a:pPr>
            <a:r>
              <a:rPr lang="de-DE" dirty="0"/>
              <a:t>im Rahmen eines </a:t>
            </a:r>
            <a:r>
              <a:rPr lang="de-DE" b="1" dirty="0">
                <a:latin typeface="+mj-lt"/>
              </a:rPr>
              <a:t>Arbeitsvertrages</a:t>
            </a:r>
            <a:r>
              <a:rPr lang="de-DE" b="1" dirty="0"/>
              <a:t> </a:t>
            </a:r>
            <a:r>
              <a:rPr lang="de-DE" dirty="0" smtClean="0"/>
              <a:t>mit min. 15 </a:t>
            </a:r>
            <a:r>
              <a:rPr lang="de-DE" dirty="0"/>
              <a:t>Stunden </a:t>
            </a:r>
            <a:r>
              <a:rPr lang="de-DE" dirty="0" smtClean="0"/>
              <a:t>Wochenarbeitszeit</a:t>
            </a:r>
            <a:endParaRPr lang="de-DE" b="1" dirty="0" smtClean="0"/>
          </a:p>
          <a:p>
            <a:pPr marL="742950" lvl="1" indent="-285750">
              <a:lnSpc>
                <a:spcPct val="150000"/>
              </a:lnSpc>
              <a:buFont typeface="Symbol" panose="05050102010706020507" pitchFamily="18" charset="2"/>
              <a:buChar char="-"/>
              <a:defRPr/>
            </a:pPr>
            <a:r>
              <a:rPr lang="de-DE" dirty="0" smtClean="0"/>
              <a:t> </a:t>
            </a:r>
            <a:r>
              <a:rPr lang="de-DE" i="1" dirty="0" smtClean="0">
                <a:solidFill>
                  <a:prstClr val="black"/>
                </a:solidFill>
              </a:rPr>
              <a:t>oder</a:t>
            </a:r>
            <a:r>
              <a:rPr lang="de-DE" dirty="0" smtClean="0"/>
              <a:t> </a:t>
            </a:r>
            <a:r>
              <a:rPr lang="de-DE" dirty="0"/>
              <a:t>eines </a:t>
            </a:r>
            <a:r>
              <a:rPr lang="de-DE" b="1" dirty="0" smtClean="0">
                <a:latin typeface="+mj-lt"/>
              </a:rPr>
              <a:t>Gesellschaftsvertrages </a:t>
            </a:r>
            <a:r>
              <a:rPr lang="de-DE" dirty="0"/>
              <a:t>mit min. 15 Stunden Wochenarbeitszeit</a:t>
            </a:r>
            <a:endParaRPr lang="de-DE" b="1" dirty="0" smtClean="0">
              <a:latin typeface="+mj-lt"/>
            </a:endParaRPr>
          </a:p>
          <a:p>
            <a:pPr marL="742950" lvl="1" indent="-285750">
              <a:lnSpc>
                <a:spcPct val="150000"/>
              </a:lnSpc>
              <a:buFont typeface="Symbol" panose="05050102010706020507" pitchFamily="18" charset="2"/>
              <a:buChar char="-"/>
              <a:defRPr/>
            </a:pPr>
            <a:r>
              <a:rPr lang="de-DE" i="1" dirty="0" smtClean="0">
                <a:solidFill>
                  <a:prstClr val="black"/>
                </a:solidFill>
              </a:rPr>
              <a:t>oder</a:t>
            </a:r>
            <a:r>
              <a:rPr lang="de-DE" dirty="0" smtClean="0">
                <a:solidFill>
                  <a:prstClr val="black"/>
                </a:solidFill>
              </a:rPr>
              <a:t> </a:t>
            </a:r>
            <a:r>
              <a:rPr lang="de-DE" dirty="0" smtClean="0"/>
              <a:t>als </a:t>
            </a:r>
            <a:r>
              <a:rPr lang="de-DE" dirty="0"/>
              <a:t>mithelfendes </a:t>
            </a:r>
            <a:r>
              <a:rPr lang="de-DE" dirty="0" smtClean="0"/>
              <a:t>Familienmitglied (krankenversicherungspflichtig</a:t>
            </a:r>
            <a:r>
              <a:rPr lang="de-DE" dirty="0"/>
              <a:t>)</a:t>
            </a:r>
            <a:r>
              <a:rPr lang="de-DE" dirty="0">
                <a:solidFill>
                  <a:schemeClr val="tx1">
                    <a:lumMod val="85000"/>
                    <a:lumOff val="15000"/>
                  </a:schemeClr>
                </a:solidFill>
              </a:rPr>
              <a:t>	  </a:t>
            </a:r>
            <a:r>
              <a:rPr lang="de-DE" dirty="0" smtClean="0">
                <a:solidFill>
                  <a:schemeClr val="tx1">
                    <a:lumMod val="85000"/>
                    <a:lumOff val="15000"/>
                  </a:schemeClr>
                </a:solidFill>
              </a:rPr>
              <a:t>    </a:t>
            </a:r>
            <a:endParaRPr lang="de-DE" dirty="0">
              <a:solidFill>
                <a:schemeClr val="tx1">
                  <a:lumMod val="85000"/>
                  <a:lumOff val="15000"/>
                </a:schemeClr>
              </a:solidFill>
            </a:endParaRPr>
          </a:p>
        </p:txBody>
      </p:sp>
      <p:sp>
        <p:nvSpPr>
          <p:cNvPr id="2" name="Rechteck 1"/>
          <p:cNvSpPr/>
          <p:nvPr/>
        </p:nvSpPr>
        <p:spPr>
          <a:xfrm>
            <a:off x="658273" y="3723604"/>
            <a:ext cx="7805652" cy="923330"/>
          </a:xfrm>
          <a:prstGeom prst="rect">
            <a:avLst/>
          </a:prstGeom>
          <a:ln w="9525">
            <a:solidFill>
              <a:schemeClr val="tx1"/>
            </a:solidFill>
          </a:ln>
        </p:spPr>
        <p:txBody>
          <a:bodyPr wrap="square">
            <a:spAutoFit/>
          </a:bodyPr>
          <a:lstStyle/>
          <a:p>
            <a:pPr marL="285750" lvl="0" indent="-285750">
              <a:lnSpc>
                <a:spcPct val="150000"/>
              </a:lnSpc>
              <a:buFont typeface="Wingdings" panose="05000000000000000000" pitchFamily="2" charset="2"/>
              <a:buChar char="Ø"/>
              <a:defRPr/>
            </a:pPr>
            <a:r>
              <a:rPr lang="de-DE" dirty="0"/>
              <a:t>Die Qualifikation muss </a:t>
            </a:r>
            <a:r>
              <a:rPr lang="de-DE" dirty="0" smtClean="0"/>
              <a:t>bis zum </a:t>
            </a:r>
            <a:r>
              <a:rPr lang="de-DE" b="1" dirty="0">
                <a:latin typeface="+mj-lt"/>
              </a:rPr>
              <a:t>Zeitpunkt der Antragstellung (= Einreichdatum) </a:t>
            </a:r>
            <a:r>
              <a:rPr lang="de-DE" dirty="0"/>
              <a:t>abgeschlossen </a:t>
            </a:r>
            <a:r>
              <a:rPr lang="de-DE" dirty="0" smtClean="0"/>
              <a:t>sein!</a:t>
            </a:r>
            <a:endParaRPr lang="de-DE" dirty="0">
              <a:solidFill>
                <a:prstClr val="black"/>
              </a:solidFill>
            </a:endParaRPr>
          </a:p>
        </p:txBody>
      </p:sp>
      <p:sp>
        <p:nvSpPr>
          <p:cNvPr id="8" name="Rechteck 7"/>
          <p:cNvSpPr/>
          <p:nvPr/>
        </p:nvSpPr>
        <p:spPr>
          <a:xfrm>
            <a:off x="658273" y="4926561"/>
            <a:ext cx="7805652" cy="923330"/>
          </a:xfrm>
          <a:prstGeom prst="rect">
            <a:avLst/>
          </a:prstGeom>
          <a:ln w="9525">
            <a:solidFill>
              <a:schemeClr val="tx1"/>
            </a:solidFill>
          </a:ln>
        </p:spPr>
        <p:txBody>
          <a:bodyPr wrap="square">
            <a:spAutoFit/>
          </a:bodyPr>
          <a:lstStyle/>
          <a:p>
            <a:pPr marL="285750" lvl="0" indent="-285750">
              <a:lnSpc>
                <a:spcPct val="150000"/>
              </a:lnSpc>
              <a:buFont typeface="Wingdings" panose="05000000000000000000" pitchFamily="2" charset="2"/>
              <a:buChar char="Ø"/>
              <a:defRPr/>
            </a:pPr>
            <a:r>
              <a:rPr lang="de-DE" dirty="0">
                <a:solidFill>
                  <a:prstClr val="black"/>
                </a:solidFill>
              </a:rPr>
              <a:t>Ein Betrieb kann nur einmalig die JES in Anspruch nehmen! (gilt auch wenn </a:t>
            </a:r>
            <a:r>
              <a:rPr lang="de-DE" dirty="0" smtClean="0">
                <a:solidFill>
                  <a:prstClr val="black"/>
                </a:solidFill>
              </a:rPr>
              <a:t>eine </a:t>
            </a:r>
            <a:r>
              <a:rPr lang="de-DE" dirty="0">
                <a:solidFill>
                  <a:prstClr val="black"/>
                </a:solidFill>
              </a:rPr>
              <a:t>Gesellschaft einen neuen </a:t>
            </a:r>
            <a:r>
              <a:rPr lang="de-DE" dirty="0" smtClean="0">
                <a:solidFill>
                  <a:prstClr val="black"/>
                </a:solidFill>
              </a:rPr>
              <a:t>Junglandwirt/in </a:t>
            </a:r>
            <a:r>
              <a:rPr lang="de-DE" dirty="0">
                <a:solidFill>
                  <a:prstClr val="black"/>
                </a:solidFill>
              </a:rPr>
              <a:t>aufnimmt)</a:t>
            </a:r>
          </a:p>
        </p:txBody>
      </p:sp>
    </p:spTree>
    <p:extLst>
      <p:ext uri="{BB962C8B-B14F-4D97-AF65-F5344CB8AC3E}">
        <p14:creationId xmlns:p14="http://schemas.microsoft.com/office/powerpoint/2010/main" val="3529527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519517" y="945418"/>
            <a:ext cx="8249566" cy="461665"/>
          </a:xfrm>
          <a:prstGeom prst="rect">
            <a:avLst/>
          </a:prstGeom>
        </p:spPr>
        <p:txBody>
          <a:bodyPr wrap="none">
            <a:spAutoFit/>
          </a:bodyPr>
          <a:lstStyle/>
          <a:p>
            <a:r>
              <a:rPr lang="de-DE" sz="2400" b="1" dirty="0" smtClean="0">
                <a:solidFill>
                  <a:prstClr val="black"/>
                </a:solidFill>
                <a:latin typeface="Calibri"/>
              </a:rPr>
              <a:t>„Umverteilungseinkommensstützung für Nachhaltigkeit (UES)“</a:t>
            </a:r>
            <a:endParaRPr lang="de-DE" dirty="0"/>
          </a:p>
        </p:txBody>
      </p:sp>
      <p:sp>
        <p:nvSpPr>
          <p:cNvPr id="3" name="Textfeld 2"/>
          <p:cNvSpPr txBox="1"/>
          <p:nvPr/>
        </p:nvSpPr>
        <p:spPr>
          <a:xfrm>
            <a:off x="897775" y="1886989"/>
            <a:ext cx="7448203" cy="2169825"/>
          </a:xfrm>
          <a:prstGeom prst="rect">
            <a:avLst/>
          </a:prstGeom>
          <a:noFill/>
        </p:spPr>
        <p:txBody>
          <a:bodyPr wrap="square" rtlCol="0">
            <a:spAutoFit/>
          </a:bodyPr>
          <a:lstStyle/>
          <a:p>
            <a:pPr>
              <a:lnSpc>
                <a:spcPct val="150000"/>
              </a:lnSpc>
            </a:pPr>
            <a:r>
              <a:rPr lang="de-DE" dirty="0"/>
              <a:t>	</a:t>
            </a:r>
            <a:r>
              <a:rPr lang="de-DE" u="sng" dirty="0" smtClean="0"/>
              <a:t>geplanter Einheitsbetrag</a:t>
            </a:r>
          </a:p>
          <a:p>
            <a:pPr>
              <a:lnSpc>
                <a:spcPct val="150000"/>
              </a:lnSpc>
            </a:pPr>
            <a:r>
              <a:rPr lang="de-DE" dirty="0" smtClean="0"/>
              <a:t>Gruppe 1: 	1. - 40. ha = 	67 €/ha 			2680 €</a:t>
            </a:r>
          </a:p>
          <a:p>
            <a:pPr>
              <a:lnSpc>
                <a:spcPct val="150000"/>
              </a:lnSpc>
            </a:pPr>
            <a:r>
              <a:rPr lang="de-DE" dirty="0" smtClean="0"/>
              <a:t>Gruppe 2:	41.- 60. ha = 	40 €/ha			800 €</a:t>
            </a:r>
          </a:p>
          <a:p>
            <a:pPr>
              <a:lnSpc>
                <a:spcPct val="150000"/>
              </a:lnSpc>
            </a:pPr>
            <a:r>
              <a:rPr lang="de-DE" b="1" dirty="0" smtClean="0">
                <a:latin typeface="+mj-lt"/>
              </a:rPr>
              <a:t>		Maximale Förderung			3480 €</a:t>
            </a:r>
            <a:r>
              <a:rPr lang="de-DE" dirty="0" smtClean="0"/>
              <a:t>		</a:t>
            </a:r>
            <a:endParaRPr lang="de-DE" dirty="0"/>
          </a:p>
        </p:txBody>
      </p:sp>
      <p:pic>
        <p:nvPicPr>
          <p:cNvPr id="8" name="Grafik 7"/>
          <p:cNvPicPr>
            <a:picLocks noChangeAspect="1"/>
          </p:cNvPicPr>
          <p:nvPr/>
        </p:nvPicPr>
        <p:blipFill rotWithShape="1">
          <a:blip r:embed="rId2"/>
          <a:srcRect t="47187"/>
          <a:stretch/>
        </p:blipFill>
        <p:spPr>
          <a:xfrm>
            <a:off x="414077" y="4056814"/>
            <a:ext cx="8460445" cy="1805336"/>
          </a:xfrm>
          <a:prstGeom prst="rect">
            <a:avLst/>
          </a:prstGeom>
        </p:spPr>
      </p:pic>
      <p:sp>
        <p:nvSpPr>
          <p:cNvPr id="7" name="Pfeil nach rechts 6"/>
          <p:cNvSpPr/>
          <p:nvPr/>
        </p:nvSpPr>
        <p:spPr>
          <a:xfrm>
            <a:off x="5669281" y="2502228"/>
            <a:ext cx="1371600" cy="166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a:off x="5690064" y="2888871"/>
            <a:ext cx="1371600" cy="166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09597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1101407" y="2134138"/>
            <a:ext cx="6803016" cy="1754326"/>
          </a:xfrm>
          <a:prstGeom prst="rect">
            <a:avLst/>
          </a:prstGeom>
        </p:spPr>
        <p:txBody>
          <a:bodyPr wrap="none">
            <a:spAutoFit/>
          </a:bodyPr>
          <a:lstStyle/>
          <a:p>
            <a:pPr lvl="0" algn="ctr"/>
            <a:r>
              <a:rPr lang="de-DE" sz="3600" b="1" dirty="0" smtClean="0">
                <a:solidFill>
                  <a:prstClr val="black"/>
                </a:solidFill>
                <a:latin typeface="+mj-lt"/>
              </a:rPr>
              <a:t>Gekoppelte Einkommensstützung</a:t>
            </a:r>
          </a:p>
          <a:p>
            <a:pPr lvl="0" algn="ctr"/>
            <a:r>
              <a:rPr lang="de-DE" sz="3600" b="1" dirty="0" smtClean="0">
                <a:solidFill>
                  <a:prstClr val="black"/>
                </a:solidFill>
                <a:latin typeface="+mj-lt"/>
              </a:rPr>
              <a:t>für </a:t>
            </a:r>
            <a:r>
              <a:rPr lang="de-DE" sz="3600" b="1" dirty="0">
                <a:solidFill>
                  <a:prstClr val="black"/>
                </a:solidFill>
                <a:latin typeface="+mj-lt"/>
              </a:rPr>
              <a:t>Mutterschafe /-</a:t>
            </a:r>
            <a:r>
              <a:rPr lang="de-DE" sz="3600" b="1" dirty="0" smtClean="0">
                <a:solidFill>
                  <a:prstClr val="black"/>
                </a:solidFill>
                <a:latin typeface="+mj-lt"/>
              </a:rPr>
              <a:t>ziegen</a:t>
            </a:r>
          </a:p>
          <a:p>
            <a:pPr lvl="0" algn="ctr"/>
            <a:r>
              <a:rPr lang="de-DE" sz="3600" b="1" dirty="0" smtClean="0">
                <a:solidFill>
                  <a:prstClr val="black"/>
                </a:solidFill>
                <a:latin typeface="+mj-lt"/>
              </a:rPr>
              <a:t> </a:t>
            </a:r>
            <a:r>
              <a:rPr lang="de-DE" sz="3600" b="1" dirty="0">
                <a:solidFill>
                  <a:prstClr val="black"/>
                </a:solidFill>
                <a:latin typeface="+mj-lt"/>
              </a:rPr>
              <a:t>sowie für </a:t>
            </a:r>
            <a:r>
              <a:rPr lang="de-DE" sz="3600" b="1" dirty="0" smtClean="0">
                <a:solidFill>
                  <a:prstClr val="black"/>
                </a:solidFill>
                <a:latin typeface="+mj-lt"/>
              </a:rPr>
              <a:t>Mutterkühe</a:t>
            </a:r>
            <a:endParaRPr lang="de-DE" sz="2800" b="1" dirty="0">
              <a:solidFill>
                <a:prstClr val="black"/>
              </a:solidFill>
              <a:latin typeface="+mj-lt"/>
            </a:endParaRPr>
          </a:p>
        </p:txBody>
      </p:sp>
      <p:sp>
        <p:nvSpPr>
          <p:cNvPr id="2" name="Textfeld 1"/>
          <p:cNvSpPr txBox="1"/>
          <p:nvPr/>
        </p:nvSpPr>
        <p:spPr>
          <a:xfrm>
            <a:off x="0" y="4538749"/>
            <a:ext cx="9143999" cy="369332"/>
          </a:xfrm>
          <a:prstGeom prst="rect">
            <a:avLst/>
          </a:prstGeom>
          <a:noFill/>
        </p:spPr>
        <p:txBody>
          <a:bodyPr wrap="square" rtlCol="0">
            <a:spAutoFit/>
          </a:bodyPr>
          <a:lstStyle/>
          <a:p>
            <a:pPr algn="ctr"/>
            <a:r>
              <a:rPr lang="de-DE" dirty="0" smtClean="0"/>
              <a:t>Matthias Kolb</a:t>
            </a:r>
            <a:endParaRPr lang="de-DE" dirty="0"/>
          </a:p>
        </p:txBody>
      </p:sp>
    </p:spTree>
    <p:extLst>
      <p:ext uri="{BB962C8B-B14F-4D97-AF65-F5344CB8AC3E}">
        <p14:creationId xmlns:p14="http://schemas.microsoft.com/office/powerpoint/2010/main" val="2809822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594331" y="945418"/>
            <a:ext cx="7935762" cy="830997"/>
          </a:xfrm>
          <a:prstGeom prst="rect">
            <a:avLst/>
          </a:prstGeom>
        </p:spPr>
        <p:txBody>
          <a:bodyPr wrap="none">
            <a:spAutoFit/>
          </a:bodyPr>
          <a:lstStyle/>
          <a:p>
            <a:pPr lvl="0"/>
            <a:r>
              <a:rPr lang="de-DE" sz="2400" b="1" dirty="0">
                <a:solidFill>
                  <a:prstClr val="black"/>
                </a:solidFill>
                <a:latin typeface="Calibri"/>
              </a:rPr>
              <a:t>„Gekoppelte Einkommensstützung für Mutterschafe /-</a:t>
            </a:r>
            <a:r>
              <a:rPr lang="de-DE" sz="2400" b="1" dirty="0" smtClean="0">
                <a:solidFill>
                  <a:prstClr val="black"/>
                </a:solidFill>
                <a:latin typeface="Calibri"/>
              </a:rPr>
              <a:t>ziegen</a:t>
            </a:r>
          </a:p>
          <a:p>
            <a:pPr lvl="0"/>
            <a:r>
              <a:rPr lang="de-DE" sz="2400" b="1" dirty="0" smtClean="0">
                <a:solidFill>
                  <a:prstClr val="black"/>
                </a:solidFill>
                <a:latin typeface="Calibri"/>
              </a:rPr>
              <a:t> </a:t>
            </a:r>
            <a:r>
              <a:rPr lang="de-DE" sz="2400" b="1" dirty="0">
                <a:solidFill>
                  <a:prstClr val="black"/>
                </a:solidFill>
                <a:latin typeface="Calibri"/>
              </a:rPr>
              <a:t>sowie für Mutterkühe“</a:t>
            </a:r>
            <a:endParaRPr lang="de-DE" b="1" dirty="0">
              <a:solidFill>
                <a:prstClr val="black"/>
              </a:solidFill>
              <a:latin typeface="Calibri"/>
            </a:endParaRPr>
          </a:p>
        </p:txBody>
      </p:sp>
      <p:sp>
        <p:nvSpPr>
          <p:cNvPr id="7" name="Rechteck 6"/>
          <p:cNvSpPr/>
          <p:nvPr/>
        </p:nvSpPr>
        <p:spPr>
          <a:xfrm>
            <a:off x="663357" y="1776415"/>
            <a:ext cx="6866709" cy="369332"/>
          </a:xfrm>
          <a:prstGeom prst="rect">
            <a:avLst/>
          </a:prstGeom>
        </p:spPr>
        <p:txBody>
          <a:bodyPr wrap="square">
            <a:spAutoFit/>
          </a:bodyPr>
          <a:lstStyle/>
          <a:p>
            <a:r>
              <a:rPr lang="de-DE" b="1" dirty="0">
                <a:latin typeface="Calibri" panose="020F0502020204030204" pitchFamily="34" charset="0"/>
                <a:cs typeface="Calibri" panose="020F0502020204030204" pitchFamily="34" charset="0"/>
              </a:rPr>
              <a:t>Fördervoraussetzungen für Mutterschafe und - Ziegen</a:t>
            </a:r>
            <a:endParaRPr lang="de-DE" dirty="0">
              <a:latin typeface="Calibri" panose="020F0502020204030204" pitchFamily="34" charset="0"/>
              <a:cs typeface="Calibri" panose="020F0502020204030204" pitchFamily="34" charset="0"/>
            </a:endParaRPr>
          </a:p>
        </p:txBody>
      </p:sp>
      <p:sp>
        <p:nvSpPr>
          <p:cNvPr id="13" name="Textfeld 12"/>
          <p:cNvSpPr txBox="1"/>
          <p:nvPr/>
        </p:nvSpPr>
        <p:spPr>
          <a:xfrm>
            <a:off x="471701" y="2334528"/>
            <a:ext cx="6483057" cy="923330"/>
          </a:xfrm>
          <a:prstGeom prst="rect">
            <a:avLst/>
          </a:prstGeom>
          <a:noFill/>
        </p:spPr>
        <p:txBody>
          <a:bodyPr wrap="none" rtlCol="0">
            <a:spAutoFit/>
          </a:bodyPr>
          <a:lstStyle/>
          <a:p>
            <a:endParaRPr lang="de-DE" dirty="0"/>
          </a:p>
          <a:p>
            <a:pPr marL="285750" indent="-285750">
              <a:buFont typeface="Arial" panose="020B0604020202020204" pitchFamily="34" charset="0"/>
              <a:buChar char="•"/>
            </a:pPr>
            <a:r>
              <a:rPr lang="de-DE" dirty="0"/>
              <a:t>Einheitsbeträge </a:t>
            </a:r>
            <a:r>
              <a:rPr lang="de-DE" dirty="0" smtClean="0"/>
              <a:t>für </a:t>
            </a:r>
            <a:r>
              <a:rPr lang="de-DE" dirty="0"/>
              <a:t>2025 und 2026 werden um ca. 10 % </a:t>
            </a:r>
            <a:r>
              <a:rPr lang="de-DE" dirty="0" smtClean="0"/>
              <a:t>erhöht </a:t>
            </a:r>
            <a:endParaRPr lang="de-DE" dirty="0"/>
          </a:p>
          <a:p>
            <a:pPr marL="285750" indent="-285750">
              <a:buFont typeface="Wingdings" panose="05000000000000000000" pitchFamily="2" charset="2"/>
              <a:buChar char="Ø"/>
            </a:pPr>
            <a:endParaRPr lang="de-DE" dirty="0"/>
          </a:p>
        </p:txBody>
      </p:sp>
      <p:pic>
        <p:nvPicPr>
          <p:cNvPr id="3" name="Grafik 2"/>
          <p:cNvPicPr>
            <a:picLocks noChangeAspect="1"/>
          </p:cNvPicPr>
          <p:nvPr/>
        </p:nvPicPr>
        <p:blipFill rotWithShape="1">
          <a:blip r:embed="rId2"/>
          <a:srcRect l="1249" t="9734" r="22249"/>
          <a:stretch/>
        </p:blipFill>
        <p:spPr>
          <a:xfrm>
            <a:off x="746020" y="3325654"/>
            <a:ext cx="7491893" cy="1602969"/>
          </a:xfrm>
          <a:prstGeom prst="rect">
            <a:avLst/>
          </a:prstGeom>
        </p:spPr>
      </p:pic>
    </p:spTree>
    <p:extLst>
      <p:ext uri="{BB962C8B-B14F-4D97-AF65-F5344CB8AC3E}">
        <p14:creationId xmlns:p14="http://schemas.microsoft.com/office/powerpoint/2010/main" val="2290363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594331" y="945418"/>
            <a:ext cx="7935762" cy="830997"/>
          </a:xfrm>
          <a:prstGeom prst="rect">
            <a:avLst/>
          </a:prstGeom>
        </p:spPr>
        <p:txBody>
          <a:bodyPr wrap="none">
            <a:spAutoFit/>
          </a:bodyPr>
          <a:lstStyle/>
          <a:p>
            <a:pPr lvl="0"/>
            <a:r>
              <a:rPr lang="de-DE" sz="2400" b="1" dirty="0">
                <a:solidFill>
                  <a:prstClr val="black"/>
                </a:solidFill>
                <a:latin typeface="Calibri"/>
              </a:rPr>
              <a:t>„Gekoppelte Einkommensstützung für Mutterschafe /-</a:t>
            </a:r>
            <a:r>
              <a:rPr lang="de-DE" sz="2400" b="1" dirty="0" smtClean="0">
                <a:solidFill>
                  <a:prstClr val="black"/>
                </a:solidFill>
                <a:latin typeface="Calibri"/>
              </a:rPr>
              <a:t>ziegen</a:t>
            </a:r>
          </a:p>
          <a:p>
            <a:pPr lvl="0"/>
            <a:r>
              <a:rPr lang="de-DE" sz="2400" b="1" dirty="0" smtClean="0">
                <a:solidFill>
                  <a:prstClr val="black"/>
                </a:solidFill>
                <a:latin typeface="Calibri"/>
              </a:rPr>
              <a:t> </a:t>
            </a:r>
            <a:r>
              <a:rPr lang="de-DE" sz="2400" b="1" dirty="0">
                <a:solidFill>
                  <a:prstClr val="black"/>
                </a:solidFill>
                <a:latin typeface="Calibri"/>
              </a:rPr>
              <a:t>sowie für Mutterkühe“</a:t>
            </a:r>
            <a:endParaRPr lang="de-DE" b="1" dirty="0">
              <a:solidFill>
                <a:prstClr val="black"/>
              </a:solidFill>
              <a:latin typeface="Calibri"/>
            </a:endParaRPr>
          </a:p>
        </p:txBody>
      </p:sp>
      <p:sp>
        <p:nvSpPr>
          <p:cNvPr id="7" name="Rechteck 6"/>
          <p:cNvSpPr/>
          <p:nvPr/>
        </p:nvSpPr>
        <p:spPr>
          <a:xfrm>
            <a:off x="663357" y="1855832"/>
            <a:ext cx="6866709" cy="369332"/>
          </a:xfrm>
          <a:prstGeom prst="rect">
            <a:avLst/>
          </a:prstGeom>
        </p:spPr>
        <p:txBody>
          <a:bodyPr wrap="square">
            <a:spAutoFit/>
          </a:bodyPr>
          <a:lstStyle/>
          <a:p>
            <a:r>
              <a:rPr lang="de-DE" b="1" dirty="0">
                <a:latin typeface="Calibri" panose="020F0502020204030204" pitchFamily="34" charset="0"/>
                <a:cs typeface="Calibri" panose="020F0502020204030204" pitchFamily="34" charset="0"/>
              </a:rPr>
              <a:t>Fördervoraussetzungen für Mutterschafe und - Ziegen</a:t>
            </a:r>
            <a:endParaRPr lang="de-DE" dirty="0">
              <a:latin typeface="Calibri" panose="020F0502020204030204" pitchFamily="34" charset="0"/>
              <a:cs typeface="Calibri" panose="020F0502020204030204" pitchFamily="34" charset="0"/>
            </a:endParaRPr>
          </a:p>
        </p:txBody>
      </p:sp>
      <p:sp>
        <p:nvSpPr>
          <p:cNvPr id="8" name="Rechteck 7"/>
          <p:cNvSpPr/>
          <p:nvPr/>
        </p:nvSpPr>
        <p:spPr>
          <a:xfrm>
            <a:off x="365760" y="2535512"/>
            <a:ext cx="7531331" cy="2585323"/>
          </a:xfrm>
          <a:prstGeom prst="rect">
            <a:avLst/>
          </a:prstGeom>
        </p:spPr>
        <p:txBody>
          <a:bodyPr wrap="square">
            <a:spAutoFit/>
          </a:bodyPr>
          <a:lstStyle/>
          <a:p>
            <a:pPr marL="285750" indent="-285750">
              <a:lnSpc>
                <a:spcPct val="150000"/>
              </a:lnSpc>
              <a:buFont typeface="Arial" panose="020B0604020202020204" pitchFamily="34" charset="0"/>
              <a:buChar char="•"/>
            </a:pPr>
            <a:r>
              <a:rPr lang="de-DE" strike="sngStrike" dirty="0">
                <a:solidFill>
                  <a:srgbClr val="FF0000"/>
                </a:solidFill>
              </a:rPr>
              <a:t>A</a:t>
            </a:r>
            <a:r>
              <a:rPr lang="de-DE" strike="sngStrike" dirty="0" smtClean="0">
                <a:solidFill>
                  <a:srgbClr val="FF0000"/>
                </a:solidFill>
              </a:rPr>
              <a:t>m </a:t>
            </a:r>
            <a:r>
              <a:rPr lang="de-DE" strike="sngStrike" dirty="0">
                <a:solidFill>
                  <a:srgbClr val="FF0000"/>
                </a:solidFill>
              </a:rPr>
              <a:t>1. Januar des Antragsjahres mindestens </a:t>
            </a:r>
            <a:r>
              <a:rPr lang="de-DE" b="1" strike="sngStrike" dirty="0">
                <a:solidFill>
                  <a:srgbClr val="FF0000"/>
                </a:solidFill>
                <a:latin typeface="Calibri" panose="020F0502020204030204" pitchFamily="34" charset="0"/>
                <a:cs typeface="Calibri" panose="020F0502020204030204" pitchFamily="34" charset="0"/>
              </a:rPr>
              <a:t>zehn Monate </a:t>
            </a:r>
            <a:r>
              <a:rPr lang="de-DE" strike="sngStrike" dirty="0" smtClean="0">
                <a:solidFill>
                  <a:srgbClr val="FF0000"/>
                </a:solidFill>
              </a:rPr>
              <a:t>alt </a:t>
            </a:r>
          </a:p>
          <a:p>
            <a:pPr>
              <a:lnSpc>
                <a:spcPct val="150000"/>
              </a:lnSpc>
            </a:pPr>
            <a:endParaRPr lang="de-DE" strike="sngStrike" dirty="0" smtClean="0">
              <a:solidFill>
                <a:srgbClr val="FF0000"/>
              </a:solidFill>
            </a:endParaRPr>
          </a:p>
          <a:p>
            <a:pPr>
              <a:lnSpc>
                <a:spcPct val="150000"/>
              </a:lnSpc>
            </a:pPr>
            <a:r>
              <a:rPr lang="de-DE" dirty="0" smtClean="0">
                <a:solidFill>
                  <a:srgbClr val="000000"/>
                </a:solidFill>
              </a:rPr>
              <a:t>	</a:t>
            </a:r>
            <a:r>
              <a:rPr lang="de-DE" b="1" dirty="0" smtClean="0">
                <a:solidFill>
                  <a:srgbClr val="000000"/>
                </a:solidFill>
                <a:latin typeface="+mj-lt"/>
              </a:rPr>
              <a:t>Mindestalter entfällt ab 2025 </a:t>
            </a:r>
          </a:p>
          <a:p>
            <a:pPr marL="1200150" lvl="2" indent="-285750">
              <a:lnSpc>
                <a:spcPct val="150000"/>
              </a:lnSpc>
              <a:buFont typeface="Wingdings" panose="05000000000000000000" pitchFamily="2" charset="2"/>
              <a:buChar char="Ø"/>
            </a:pPr>
            <a:r>
              <a:rPr lang="de-DE" b="1" dirty="0" smtClean="0">
                <a:solidFill>
                  <a:srgbClr val="000000"/>
                </a:solidFill>
                <a:latin typeface="+mj-lt"/>
              </a:rPr>
              <a:t>NEU</a:t>
            </a:r>
            <a:r>
              <a:rPr lang="de-DE" dirty="0" smtClean="0">
                <a:solidFill>
                  <a:srgbClr val="000000"/>
                </a:solidFill>
              </a:rPr>
              <a:t>: förderfähig sind </a:t>
            </a:r>
            <a:r>
              <a:rPr lang="de-DE" dirty="0" smtClean="0"/>
              <a:t>weibliche </a:t>
            </a:r>
            <a:r>
              <a:rPr lang="de-DE" dirty="0"/>
              <a:t>Tiere, die aus </a:t>
            </a:r>
            <a:r>
              <a:rPr lang="de-DE" dirty="0" smtClean="0"/>
              <a:t>tierschutzrechtlichem Aspekt </a:t>
            </a:r>
            <a:r>
              <a:rPr lang="de-DE" dirty="0"/>
              <a:t>in einem </a:t>
            </a:r>
            <a:r>
              <a:rPr lang="de-DE" dirty="0" smtClean="0"/>
              <a:t>gebärfähigen Alter </a:t>
            </a:r>
            <a:r>
              <a:rPr lang="de-DE" dirty="0"/>
              <a:t>sind und auch </a:t>
            </a:r>
            <a:r>
              <a:rPr lang="de-DE" dirty="0" smtClean="0"/>
              <a:t>als Muttertiere </a:t>
            </a:r>
            <a:r>
              <a:rPr lang="de-DE" dirty="0"/>
              <a:t>in Frage </a:t>
            </a:r>
            <a:r>
              <a:rPr lang="de-DE" dirty="0" smtClean="0"/>
              <a:t>kommen</a:t>
            </a:r>
            <a:endParaRPr lang="de-DE" dirty="0" smtClean="0">
              <a:solidFill>
                <a:srgbClr val="000000"/>
              </a:solidFill>
            </a:endParaRPr>
          </a:p>
        </p:txBody>
      </p:sp>
      <p:sp>
        <p:nvSpPr>
          <p:cNvPr id="3" name="Rechteck 2"/>
          <p:cNvSpPr/>
          <p:nvPr/>
        </p:nvSpPr>
        <p:spPr>
          <a:xfrm>
            <a:off x="1303585" y="3256745"/>
            <a:ext cx="6734822" cy="198027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a:off x="224444" y="3782291"/>
            <a:ext cx="918528" cy="541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5955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Rückblick 2024</a:t>
            </a:r>
            <a:endParaRPr lang="de-DE" b="1" u="sng" dirty="0">
              <a:latin typeface="+mj-lt"/>
            </a:endParaRPr>
          </a:p>
        </p:txBody>
      </p:sp>
      <p:pic>
        <p:nvPicPr>
          <p:cNvPr id="2" name="Grafik 1"/>
          <p:cNvPicPr>
            <a:picLocks noChangeAspect="1"/>
          </p:cNvPicPr>
          <p:nvPr/>
        </p:nvPicPr>
        <p:blipFill rotWithShape="1">
          <a:blip r:embed="rId2"/>
          <a:srcRect l="1" t="-659" r="16674" b="36297"/>
          <a:stretch/>
        </p:blipFill>
        <p:spPr>
          <a:xfrm>
            <a:off x="479242" y="2142377"/>
            <a:ext cx="7783609" cy="1623289"/>
          </a:xfrm>
          <a:prstGeom prst="rect">
            <a:avLst/>
          </a:prstGeom>
        </p:spPr>
      </p:pic>
    </p:spTree>
    <p:extLst>
      <p:ext uri="{BB962C8B-B14F-4D97-AF65-F5344CB8AC3E}">
        <p14:creationId xmlns:p14="http://schemas.microsoft.com/office/powerpoint/2010/main" val="3104997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594331" y="945418"/>
            <a:ext cx="7935762" cy="830997"/>
          </a:xfrm>
          <a:prstGeom prst="rect">
            <a:avLst/>
          </a:prstGeom>
        </p:spPr>
        <p:txBody>
          <a:bodyPr wrap="none">
            <a:spAutoFit/>
          </a:bodyPr>
          <a:lstStyle/>
          <a:p>
            <a:pPr lvl="0"/>
            <a:r>
              <a:rPr lang="de-DE" sz="2400" b="1" dirty="0">
                <a:solidFill>
                  <a:prstClr val="black"/>
                </a:solidFill>
                <a:latin typeface="Calibri"/>
              </a:rPr>
              <a:t>„Gekoppelte Einkommensstützung für Mutterschafe /-</a:t>
            </a:r>
            <a:r>
              <a:rPr lang="de-DE" sz="2400" b="1" dirty="0" smtClean="0">
                <a:solidFill>
                  <a:prstClr val="black"/>
                </a:solidFill>
                <a:latin typeface="Calibri"/>
              </a:rPr>
              <a:t>ziegen</a:t>
            </a:r>
          </a:p>
          <a:p>
            <a:pPr lvl="0"/>
            <a:r>
              <a:rPr lang="de-DE" sz="2400" b="1" dirty="0" smtClean="0">
                <a:solidFill>
                  <a:prstClr val="black"/>
                </a:solidFill>
                <a:latin typeface="Calibri"/>
              </a:rPr>
              <a:t> </a:t>
            </a:r>
            <a:r>
              <a:rPr lang="de-DE" sz="2400" b="1" dirty="0">
                <a:solidFill>
                  <a:prstClr val="black"/>
                </a:solidFill>
                <a:latin typeface="Calibri"/>
              </a:rPr>
              <a:t>sowie für Mutterkühe“</a:t>
            </a:r>
            <a:endParaRPr lang="de-DE" b="1" dirty="0">
              <a:solidFill>
                <a:prstClr val="black"/>
              </a:solidFill>
              <a:latin typeface="Calibri"/>
            </a:endParaRPr>
          </a:p>
        </p:txBody>
      </p:sp>
      <p:sp>
        <p:nvSpPr>
          <p:cNvPr id="7" name="Rechteck 6"/>
          <p:cNvSpPr/>
          <p:nvPr/>
        </p:nvSpPr>
        <p:spPr>
          <a:xfrm>
            <a:off x="663357" y="1776415"/>
            <a:ext cx="6866709" cy="369332"/>
          </a:xfrm>
          <a:prstGeom prst="rect">
            <a:avLst/>
          </a:prstGeom>
        </p:spPr>
        <p:txBody>
          <a:bodyPr wrap="square">
            <a:spAutoFit/>
          </a:bodyPr>
          <a:lstStyle/>
          <a:p>
            <a:r>
              <a:rPr lang="de-DE" b="1" dirty="0">
                <a:latin typeface="Calibri" panose="020F0502020204030204" pitchFamily="34" charset="0"/>
                <a:cs typeface="Calibri" panose="020F0502020204030204" pitchFamily="34" charset="0"/>
              </a:rPr>
              <a:t>Fördervoraussetzungen für Mutterschafe und - Ziegen</a:t>
            </a:r>
            <a:endParaRPr lang="de-DE" dirty="0">
              <a:latin typeface="Calibri" panose="020F0502020204030204" pitchFamily="34" charset="0"/>
              <a:cs typeface="Calibri" panose="020F0502020204030204" pitchFamily="34" charset="0"/>
            </a:endParaRPr>
          </a:p>
        </p:txBody>
      </p:sp>
      <p:sp>
        <p:nvSpPr>
          <p:cNvPr id="8" name="Rechteck 7"/>
          <p:cNvSpPr/>
          <p:nvPr/>
        </p:nvSpPr>
        <p:spPr>
          <a:xfrm>
            <a:off x="880945" y="2449194"/>
            <a:ext cx="7464829" cy="1754326"/>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t>Müssen während des Haltungszeitraums vom </a:t>
            </a:r>
            <a:r>
              <a:rPr lang="de-DE" b="1" dirty="0" smtClean="0">
                <a:latin typeface="+mj-lt"/>
              </a:rPr>
              <a:t>15. Mai </a:t>
            </a:r>
            <a:r>
              <a:rPr lang="de-DE" dirty="0" smtClean="0"/>
              <a:t>bis zum</a:t>
            </a:r>
          </a:p>
          <a:p>
            <a:pPr>
              <a:lnSpc>
                <a:spcPct val="150000"/>
              </a:lnSpc>
            </a:pPr>
            <a:r>
              <a:rPr lang="de-DE" b="1" dirty="0" smtClean="0"/>
              <a:t>      </a:t>
            </a:r>
            <a:r>
              <a:rPr lang="de-DE" b="1" dirty="0">
                <a:latin typeface="+mj-lt"/>
              </a:rPr>
              <a:t>15. August </a:t>
            </a:r>
            <a:r>
              <a:rPr lang="de-DE" dirty="0"/>
              <a:t>vom Betriebsinhabenden gehalten </a:t>
            </a:r>
            <a:r>
              <a:rPr lang="de-DE" dirty="0" smtClean="0"/>
              <a:t>werden</a:t>
            </a:r>
          </a:p>
          <a:p>
            <a:pPr marL="285750" indent="-285750">
              <a:lnSpc>
                <a:spcPct val="150000"/>
              </a:lnSpc>
              <a:buFont typeface="Arial" panose="020B0604020202020204" pitchFamily="34" charset="0"/>
              <a:buChar char="•"/>
            </a:pPr>
            <a:r>
              <a:rPr lang="de-DE" dirty="0"/>
              <a:t>D</a:t>
            </a:r>
            <a:r>
              <a:rPr lang="de-DE" dirty="0" smtClean="0"/>
              <a:t>ie </a:t>
            </a:r>
            <a:r>
              <a:rPr lang="de-DE" dirty="0"/>
              <a:t>Pflichten zur Kennzeichnung und Registrierung </a:t>
            </a:r>
            <a:r>
              <a:rPr lang="de-DE" dirty="0" smtClean="0"/>
              <a:t>erfüllen</a:t>
            </a:r>
          </a:p>
          <a:p>
            <a:pPr marL="285750" indent="-285750">
              <a:lnSpc>
                <a:spcPct val="150000"/>
              </a:lnSpc>
              <a:buFont typeface="Arial" panose="020B0604020202020204" pitchFamily="34" charset="0"/>
              <a:buChar char="•"/>
            </a:pPr>
            <a:r>
              <a:rPr lang="de-DE" dirty="0"/>
              <a:t>M</a:t>
            </a:r>
            <a:r>
              <a:rPr lang="de-DE" dirty="0" smtClean="0"/>
              <a:t>indestens </a:t>
            </a:r>
            <a:r>
              <a:rPr lang="de-DE" dirty="0"/>
              <a:t>6 </a:t>
            </a:r>
            <a:r>
              <a:rPr lang="de-DE" dirty="0" smtClean="0"/>
              <a:t>Mutterschafe und/oder –</a:t>
            </a:r>
            <a:r>
              <a:rPr lang="de-DE" dirty="0" err="1" smtClean="0"/>
              <a:t>ziegen</a:t>
            </a:r>
            <a:r>
              <a:rPr lang="de-DE" dirty="0" smtClean="0"/>
              <a:t>; Mindestauszahlung 225 €</a:t>
            </a:r>
            <a:endParaRPr lang="de-DE" dirty="0"/>
          </a:p>
        </p:txBody>
      </p:sp>
      <p:sp>
        <p:nvSpPr>
          <p:cNvPr id="2" name="Pfeil nach rechts 1"/>
          <p:cNvSpPr/>
          <p:nvPr/>
        </p:nvSpPr>
        <p:spPr>
          <a:xfrm>
            <a:off x="3429118" y="4754513"/>
            <a:ext cx="980754" cy="243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43961" y="4691633"/>
            <a:ext cx="7190361" cy="369332"/>
          </a:xfrm>
          <a:prstGeom prst="rect">
            <a:avLst/>
          </a:prstGeom>
        </p:spPr>
        <p:txBody>
          <a:bodyPr wrap="square">
            <a:spAutoFit/>
          </a:bodyPr>
          <a:lstStyle/>
          <a:p>
            <a:r>
              <a:rPr lang="de-DE" b="1" dirty="0">
                <a:latin typeface="Calibri" panose="020F0502020204030204" pitchFamily="34" charset="0"/>
                <a:cs typeface="Calibri" panose="020F0502020204030204" pitchFamily="34" charset="0"/>
              </a:rPr>
              <a:t>Antragsfrist = </a:t>
            </a:r>
            <a:r>
              <a:rPr lang="de-DE" b="1" dirty="0" smtClean="0">
                <a:latin typeface="Calibri" panose="020F0502020204030204" pitchFamily="34" charset="0"/>
                <a:cs typeface="Calibri" panose="020F0502020204030204" pitchFamily="34" charset="0"/>
              </a:rPr>
              <a:t>15.05.2025</a:t>
            </a:r>
            <a:r>
              <a:rPr lang="de-DE" b="1" dirty="0">
                <a:latin typeface="Calibri" panose="020F0502020204030204" pitchFamily="34" charset="0"/>
                <a:cs typeface="Calibri" panose="020F0502020204030204" pitchFamily="34" charset="0"/>
              </a:rPr>
              <a:t>		Nachmeldungen sind nicht </a:t>
            </a:r>
            <a:r>
              <a:rPr lang="de-DE" b="1" dirty="0" smtClean="0">
                <a:latin typeface="Calibri" panose="020F0502020204030204" pitchFamily="34" charset="0"/>
                <a:cs typeface="Calibri" panose="020F0502020204030204" pitchFamily="34" charset="0"/>
              </a:rPr>
              <a:t>möglich </a:t>
            </a:r>
            <a:endParaRPr lang="de-DE" dirty="0">
              <a:latin typeface="Calibri" panose="020F0502020204030204" pitchFamily="34" charset="0"/>
              <a:cs typeface="Calibri" panose="020F0502020204030204" pitchFamily="34" charset="0"/>
            </a:endParaRPr>
          </a:p>
        </p:txBody>
      </p:sp>
      <p:sp>
        <p:nvSpPr>
          <p:cNvPr id="12" name="Rechteck 11"/>
          <p:cNvSpPr/>
          <p:nvPr/>
        </p:nvSpPr>
        <p:spPr>
          <a:xfrm>
            <a:off x="594331" y="4572852"/>
            <a:ext cx="7631083" cy="60689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43471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519517" y="945418"/>
            <a:ext cx="8142345" cy="830997"/>
          </a:xfrm>
          <a:prstGeom prst="rect">
            <a:avLst/>
          </a:prstGeom>
        </p:spPr>
        <p:txBody>
          <a:bodyPr wrap="square">
            <a:spAutoFit/>
          </a:bodyPr>
          <a:lstStyle/>
          <a:p>
            <a:r>
              <a:rPr lang="de-DE" sz="2400" b="1" dirty="0" smtClean="0">
                <a:latin typeface="+mj-lt"/>
              </a:rPr>
              <a:t>„Gekoppelte Einkommensstützung für </a:t>
            </a:r>
            <a:r>
              <a:rPr lang="de-DE" sz="2400" b="1" dirty="0">
                <a:latin typeface="+mj-lt"/>
              </a:rPr>
              <a:t>Mutterschafe /-</a:t>
            </a:r>
            <a:r>
              <a:rPr lang="de-DE" sz="2400" b="1" dirty="0" smtClean="0">
                <a:latin typeface="+mj-lt"/>
              </a:rPr>
              <a:t>ziegen sowie </a:t>
            </a:r>
            <a:r>
              <a:rPr lang="de-DE" sz="2400" b="1" dirty="0">
                <a:latin typeface="+mj-lt"/>
              </a:rPr>
              <a:t>für </a:t>
            </a:r>
            <a:r>
              <a:rPr lang="de-DE" sz="2400" b="1" dirty="0" smtClean="0">
                <a:latin typeface="+mj-lt"/>
              </a:rPr>
              <a:t>Mutterkühe“</a:t>
            </a:r>
            <a:endParaRPr lang="de-DE" b="1" dirty="0">
              <a:latin typeface="+mj-lt"/>
            </a:endParaRPr>
          </a:p>
        </p:txBody>
      </p:sp>
      <p:sp>
        <p:nvSpPr>
          <p:cNvPr id="12" name="Rechteck 11"/>
          <p:cNvSpPr/>
          <p:nvPr/>
        </p:nvSpPr>
        <p:spPr>
          <a:xfrm>
            <a:off x="519517" y="1907516"/>
            <a:ext cx="6866709" cy="369332"/>
          </a:xfrm>
          <a:prstGeom prst="rect">
            <a:avLst/>
          </a:prstGeom>
        </p:spPr>
        <p:txBody>
          <a:bodyPr wrap="square">
            <a:spAutoFit/>
          </a:bodyPr>
          <a:lstStyle/>
          <a:p>
            <a:r>
              <a:rPr lang="de-DE" b="1" dirty="0">
                <a:latin typeface="Calibri" panose="020F0502020204030204" pitchFamily="34" charset="0"/>
                <a:cs typeface="Calibri" panose="020F0502020204030204" pitchFamily="34" charset="0"/>
              </a:rPr>
              <a:t>Fördervoraussetzungen für </a:t>
            </a:r>
            <a:r>
              <a:rPr lang="de-DE" b="1" dirty="0" smtClean="0">
                <a:latin typeface="Calibri" panose="020F0502020204030204" pitchFamily="34" charset="0"/>
                <a:cs typeface="Calibri" panose="020F0502020204030204" pitchFamily="34" charset="0"/>
              </a:rPr>
              <a:t>Mutterkühe</a:t>
            </a:r>
            <a:endParaRPr lang="de-DE" dirty="0">
              <a:latin typeface="Calibri" panose="020F0502020204030204" pitchFamily="34" charset="0"/>
              <a:cs typeface="Calibri" panose="020F0502020204030204" pitchFamily="34" charset="0"/>
            </a:endParaRPr>
          </a:p>
        </p:txBody>
      </p:sp>
      <p:sp>
        <p:nvSpPr>
          <p:cNvPr id="13" name="Rechteck 12"/>
          <p:cNvSpPr/>
          <p:nvPr/>
        </p:nvSpPr>
        <p:spPr>
          <a:xfrm>
            <a:off x="660833" y="2276848"/>
            <a:ext cx="8267036"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a:t>B</a:t>
            </a:r>
            <a:r>
              <a:rPr lang="de-DE" dirty="0" smtClean="0"/>
              <a:t>is </a:t>
            </a:r>
            <a:r>
              <a:rPr lang="de-DE" b="1" dirty="0">
                <a:latin typeface="+mj-lt"/>
              </a:rPr>
              <a:t>zum Zeitpunkt der Antragstellung </a:t>
            </a:r>
            <a:r>
              <a:rPr lang="de-DE" dirty="0"/>
              <a:t>(spätestens am </a:t>
            </a:r>
            <a:r>
              <a:rPr lang="de-DE" dirty="0" smtClean="0"/>
              <a:t>15.05.2025) </a:t>
            </a:r>
            <a:r>
              <a:rPr lang="de-DE" dirty="0"/>
              <a:t>das erste Mal gekalbt haben</a:t>
            </a:r>
          </a:p>
          <a:p>
            <a:pPr marL="285750" indent="-285750">
              <a:lnSpc>
                <a:spcPct val="150000"/>
              </a:lnSpc>
              <a:buFont typeface="Arial" panose="020B0604020202020204" pitchFamily="34" charset="0"/>
              <a:buChar char="•"/>
            </a:pPr>
            <a:r>
              <a:rPr lang="de-DE" dirty="0"/>
              <a:t>M</a:t>
            </a:r>
            <a:r>
              <a:rPr lang="de-DE" dirty="0" smtClean="0"/>
              <a:t>üssen </a:t>
            </a:r>
            <a:r>
              <a:rPr lang="de-DE" dirty="0"/>
              <a:t>während des Haltungszeitraums vom </a:t>
            </a:r>
            <a:r>
              <a:rPr lang="de-DE" b="1" dirty="0">
                <a:latin typeface="+mj-lt"/>
              </a:rPr>
              <a:t>15. Mai </a:t>
            </a:r>
            <a:r>
              <a:rPr lang="de-DE" dirty="0"/>
              <a:t>bis zum </a:t>
            </a:r>
            <a:r>
              <a:rPr lang="de-DE" b="1" dirty="0">
                <a:latin typeface="+mj-lt"/>
              </a:rPr>
              <a:t>15. August </a:t>
            </a:r>
            <a:r>
              <a:rPr lang="de-DE" dirty="0"/>
              <a:t>vom Betriebsinhabenden gehalten werden</a:t>
            </a:r>
          </a:p>
          <a:p>
            <a:pPr marL="285750" indent="-285750">
              <a:lnSpc>
                <a:spcPct val="150000"/>
              </a:lnSpc>
              <a:buFont typeface="Arial" panose="020B0604020202020204" pitchFamily="34" charset="0"/>
              <a:buChar char="•"/>
            </a:pPr>
            <a:r>
              <a:rPr lang="de-DE" dirty="0" smtClean="0"/>
              <a:t>Pflicht zur </a:t>
            </a:r>
            <a:r>
              <a:rPr lang="de-DE" dirty="0"/>
              <a:t>Kennzeichnung und </a:t>
            </a:r>
            <a:r>
              <a:rPr lang="de-DE" dirty="0" smtClean="0"/>
              <a:t>Registrierung muss erfüllt werden</a:t>
            </a:r>
            <a:endParaRPr lang="de-DE" dirty="0"/>
          </a:p>
          <a:p>
            <a:pPr marL="285750" indent="-285750">
              <a:lnSpc>
                <a:spcPct val="150000"/>
              </a:lnSpc>
              <a:buFont typeface="Arial" panose="020B0604020202020204" pitchFamily="34" charset="0"/>
              <a:buChar char="•"/>
            </a:pPr>
            <a:r>
              <a:rPr lang="de-DE" dirty="0"/>
              <a:t>Betrieb darf keine Kuhmilch oder Kuhmilcherzeugnisse </a:t>
            </a:r>
            <a:r>
              <a:rPr lang="de-DE" dirty="0" smtClean="0"/>
              <a:t>aus Selbsterzeugung abgeben</a:t>
            </a:r>
            <a:endParaRPr lang="de-DE" dirty="0"/>
          </a:p>
          <a:p>
            <a:pPr marL="285750" indent="-285750">
              <a:lnSpc>
                <a:spcPct val="150000"/>
              </a:lnSpc>
              <a:buFont typeface="Arial" panose="020B0604020202020204" pitchFamily="34" charset="0"/>
              <a:buChar char="•"/>
            </a:pPr>
            <a:r>
              <a:rPr lang="de-DE" dirty="0"/>
              <a:t>Mindestens 3 </a:t>
            </a:r>
            <a:r>
              <a:rPr lang="de-DE" dirty="0" smtClean="0"/>
              <a:t>Mutterkühe</a:t>
            </a:r>
          </a:p>
          <a:p>
            <a:pPr marL="285750" indent="-285750">
              <a:lnSpc>
                <a:spcPct val="150000"/>
              </a:lnSpc>
              <a:buFont typeface="Arial" panose="020B0604020202020204" pitchFamily="34" charset="0"/>
              <a:buChar char="•"/>
            </a:pPr>
            <a:r>
              <a:rPr lang="de-DE" dirty="0"/>
              <a:t>Mindestauszahlung 225 </a:t>
            </a:r>
            <a:r>
              <a:rPr lang="de-DE" dirty="0" smtClean="0"/>
              <a:t>€</a:t>
            </a:r>
            <a:endParaRPr lang="de-DE" dirty="0"/>
          </a:p>
        </p:txBody>
      </p:sp>
    </p:spTree>
    <p:extLst>
      <p:ext uri="{BB962C8B-B14F-4D97-AF65-F5344CB8AC3E}">
        <p14:creationId xmlns:p14="http://schemas.microsoft.com/office/powerpoint/2010/main" val="1516848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519517" y="945418"/>
            <a:ext cx="8142345" cy="830997"/>
          </a:xfrm>
          <a:prstGeom prst="rect">
            <a:avLst/>
          </a:prstGeom>
        </p:spPr>
        <p:txBody>
          <a:bodyPr wrap="square">
            <a:spAutoFit/>
          </a:bodyPr>
          <a:lstStyle/>
          <a:p>
            <a:r>
              <a:rPr lang="de-DE" sz="2400" b="1" dirty="0" smtClean="0">
                <a:latin typeface="+mj-lt"/>
              </a:rPr>
              <a:t>„Gekoppelte Einkommensstützung für </a:t>
            </a:r>
            <a:r>
              <a:rPr lang="de-DE" sz="2400" b="1" dirty="0">
                <a:latin typeface="+mj-lt"/>
              </a:rPr>
              <a:t>Mutterschafe /-</a:t>
            </a:r>
            <a:r>
              <a:rPr lang="de-DE" sz="2400" b="1" dirty="0" smtClean="0">
                <a:latin typeface="+mj-lt"/>
              </a:rPr>
              <a:t>ziegen sowie </a:t>
            </a:r>
            <a:r>
              <a:rPr lang="de-DE" sz="2400" b="1" dirty="0">
                <a:latin typeface="+mj-lt"/>
              </a:rPr>
              <a:t>für </a:t>
            </a:r>
            <a:r>
              <a:rPr lang="de-DE" sz="2400" b="1" dirty="0" smtClean="0">
                <a:latin typeface="+mj-lt"/>
              </a:rPr>
              <a:t>Mutterkühe“</a:t>
            </a:r>
            <a:endParaRPr lang="de-DE" b="1" dirty="0">
              <a:latin typeface="+mj-lt"/>
            </a:endParaRPr>
          </a:p>
        </p:txBody>
      </p:sp>
      <p:sp>
        <p:nvSpPr>
          <p:cNvPr id="12" name="Rechteck 11"/>
          <p:cNvSpPr/>
          <p:nvPr/>
        </p:nvSpPr>
        <p:spPr>
          <a:xfrm>
            <a:off x="519517" y="1907516"/>
            <a:ext cx="6866709" cy="369332"/>
          </a:xfrm>
          <a:prstGeom prst="rect">
            <a:avLst/>
          </a:prstGeom>
        </p:spPr>
        <p:txBody>
          <a:bodyPr wrap="square">
            <a:spAutoFit/>
          </a:bodyPr>
          <a:lstStyle/>
          <a:p>
            <a:r>
              <a:rPr lang="de-DE" b="1" dirty="0">
                <a:latin typeface="Calibri" panose="020F0502020204030204" pitchFamily="34" charset="0"/>
                <a:cs typeface="Calibri" panose="020F0502020204030204" pitchFamily="34" charset="0"/>
              </a:rPr>
              <a:t>Fördervoraussetzungen für </a:t>
            </a:r>
            <a:r>
              <a:rPr lang="de-DE" b="1" dirty="0" smtClean="0">
                <a:latin typeface="Calibri" panose="020F0502020204030204" pitchFamily="34" charset="0"/>
                <a:cs typeface="Calibri" panose="020F0502020204030204" pitchFamily="34" charset="0"/>
              </a:rPr>
              <a:t>Mutterkühe</a:t>
            </a:r>
            <a:endParaRPr lang="de-DE" dirty="0">
              <a:latin typeface="Calibri" panose="020F0502020204030204" pitchFamily="34" charset="0"/>
              <a:cs typeface="Calibri" panose="020F0502020204030204" pitchFamily="34" charset="0"/>
            </a:endParaRPr>
          </a:p>
        </p:txBody>
      </p:sp>
      <p:sp>
        <p:nvSpPr>
          <p:cNvPr id="2" name="Rechteck 1"/>
          <p:cNvSpPr/>
          <p:nvPr/>
        </p:nvSpPr>
        <p:spPr>
          <a:xfrm>
            <a:off x="827086" y="2375414"/>
            <a:ext cx="7277821" cy="553998"/>
          </a:xfrm>
          <a:prstGeom prst="rect">
            <a:avLst/>
          </a:prstGeom>
        </p:spPr>
        <p:txBody>
          <a:bodyPr wrap="square">
            <a:spAutoFit/>
          </a:bodyPr>
          <a:lstStyle/>
          <a:p>
            <a:endParaRPr lang="de-DE" sz="1200" dirty="0">
              <a:solidFill>
                <a:srgbClr val="000000"/>
              </a:solidFill>
              <a:latin typeface="BaWue Sans"/>
            </a:endParaRPr>
          </a:p>
          <a:p>
            <a:pPr marL="285750" indent="-285750">
              <a:buFont typeface="Arial" panose="020B0604020202020204" pitchFamily="34" charset="0"/>
              <a:buChar char="•"/>
            </a:pPr>
            <a:r>
              <a:rPr lang="de-DE" dirty="0">
                <a:solidFill>
                  <a:srgbClr val="000000"/>
                </a:solidFill>
              </a:rPr>
              <a:t>Einheitsbeträge </a:t>
            </a:r>
            <a:r>
              <a:rPr lang="de-DE" dirty="0" smtClean="0">
                <a:solidFill>
                  <a:srgbClr val="000000"/>
                </a:solidFill>
              </a:rPr>
              <a:t>für 2025 </a:t>
            </a:r>
            <a:r>
              <a:rPr lang="de-DE" dirty="0">
                <a:solidFill>
                  <a:srgbClr val="000000"/>
                </a:solidFill>
              </a:rPr>
              <a:t>und 2026 werden um ca. 10 % </a:t>
            </a:r>
            <a:r>
              <a:rPr lang="de-DE" dirty="0" smtClean="0">
                <a:solidFill>
                  <a:srgbClr val="000000"/>
                </a:solidFill>
              </a:rPr>
              <a:t>erhöht </a:t>
            </a:r>
            <a:endParaRPr lang="de-DE" dirty="0">
              <a:solidFill>
                <a:srgbClr val="000000"/>
              </a:solidFill>
            </a:endParaRPr>
          </a:p>
        </p:txBody>
      </p:sp>
      <p:pic>
        <p:nvPicPr>
          <p:cNvPr id="3" name="Grafik 2"/>
          <p:cNvPicPr>
            <a:picLocks noChangeAspect="1"/>
          </p:cNvPicPr>
          <p:nvPr/>
        </p:nvPicPr>
        <p:blipFill rotWithShape="1">
          <a:blip r:embed="rId2"/>
          <a:srcRect l="3348" t="11797" r="18370" b="9157"/>
          <a:stretch/>
        </p:blipFill>
        <p:spPr>
          <a:xfrm>
            <a:off x="622131" y="3166917"/>
            <a:ext cx="7687733" cy="1413935"/>
          </a:xfrm>
          <a:prstGeom prst="rect">
            <a:avLst/>
          </a:prstGeom>
        </p:spPr>
      </p:pic>
      <p:pic>
        <p:nvPicPr>
          <p:cNvPr id="8" name="Grafik 7"/>
          <p:cNvPicPr>
            <a:picLocks noChangeAspect="1"/>
          </p:cNvPicPr>
          <p:nvPr/>
        </p:nvPicPr>
        <p:blipFill>
          <a:blip r:embed="rId3"/>
          <a:stretch>
            <a:fillRect/>
          </a:stretch>
        </p:blipFill>
        <p:spPr>
          <a:xfrm>
            <a:off x="519517" y="5107508"/>
            <a:ext cx="7851399" cy="726825"/>
          </a:xfrm>
          <a:prstGeom prst="rect">
            <a:avLst/>
          </a:prstGeom>
        </p:spPr>
      </p:pic>
    </p:spTree>
    <p:extLst>
      <p:ext uri="{BB962C8B-B14F-4D97-AF65-F5344CB8AC3E}">
        <p14:creationId xmlns:p14="http://schemas.microsoft.com/office/powerpoint/2010/main" val="2147468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3760825" y="2574713"/>
            <a:ext cx="1484189" cy="646331"/>
          </a:xfrm>
          <a:prstGeom prst="rect">
            <a:avLst/>
          </a:prstGeom>
        </p:spPr>
        <p:txBody>
          <a:bodyPr wrap="none">
            <a:spAutoFit/>
          </a:bodyPr>
          <a:lstStyle/>
          <a:p>
            <a:pPr lvl="0" algn="ctr"/>
            <a:r>
              <a:rPr lang="de-DE" sz="3600" b="1" dirty="0" smtClean="0">
                <a:solidFill>
                  <a:prstClr val="black"/>
                </a:solidFill>
                <a:latin typeface="+mj-lt"/>
              </a:rPr>
              <a:t>FAKT II</a:t>
            </a:r>
            <a:endParaRPr lang="de-DE" sz="2800" b="1" dirty="0">
              <a:solidFill>
                <a:prstClr val="black"/>
              </a:solidFill>
              <a:latin typeface="+mj-lt"/>
            </a:endParaRPr>
          </a:p>
        </p:txBody>
      </p:sp>
    </p:spTree>
    <p:extLst>
      <p:ext uri="{BB962C8B-B14F-4D97-AF65-F5344CB8AC3E}">
        <p14:creationId xmlns:p14="http://schemas.microsoft.com/office/powerpoint/2010/main" val="31781669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1316579" cy="461665"/>
          </a:xfrm>
          <a:prstGeom prst="rect">
            <a:avLst/>
          </a:prstGeom>
        </p:spPr>
        <p:txBody>
          <a:bodyPr wrap="none">
            <a:spAutoFit/>
          </a:bodyPr>
          <a:lstStyle/>
          <a:p>
            <a:r>
              <a:rPr lang="de-DE" sz="2400" b="1" dirty="0" smtClean="0">
                <a:solidFill>
                  <a:prstClr val="black"/>
                </a:solidFill>
                <a:latin typeface="Calibri"/>
              </a:rPr>
              <a:t>„FAKT II“</a:t>
            </a:r>
            <a:endParaRPr lang="de-DE" dirty="0"/>
          </a:p>
        </p:txBody>
      </p:sp>
      <p:sp>
        <p:nvSpPr>
          <p:cNvPr id="8" name="Rechteck 7"/>
          <p:cNvSpPr/>
          <p:nvPr/>
        </p:nvSpPr>
        <p:spPr>
          <a:xfrm>
            <a:off x="574766" y="1619561"/>
            <a:ext cx="7768045" cy="3877985"/>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a:solidFill>
                  <a:srgbClr val="000000"/>
                </a:solidFill>
              </a:rPr>
              <a:t>Bei mehrjährigen Maßnahmen, für die in den Jahren 2025 oder 2026 </a:t>
            </a:r>
            <a:r>
              <a:rPr lang="de-DE" dirty="0" smtClean="0">
                <a:solidFill>
                  <a:srgbClr val="000000"/>
                </a:solidFill>
              </a:rPr>
              <a:t>eine</a:t>
            </a:r>
          </a:p>
          <a:p>
            <a:pPr marL="742950" lvl="1" indent="-285750">
              <a:lnSpc>
                <a:spcPct val="150000"/>
              </a:lnSpc>
              <a:buFont typeface="Wingdings" panose="05000000000000000000" pitchFamily="2" charset="2"/>
              <a:buChar char="Ø"/>
            </a:pPr>
            <a:r>
              <a:rPr lang="de-DE" dirty="0" smtClean="0">
                <a:solidFill>
                  <a:srgbClr val="000000"/>
                </a:solidFill>
              </a:rPr>
              <a:t>Neuverpflichtung </a:t>
            </a:r>
          </a:p>
          <a:p>
            <a:pPr marL="742950" lvl="1" indent="-285750">
              <a:lnSpc>
                <a:spcPct val="150000"/>
              </a:lnSpc>
              <a:buFont typeface="Wingdings" panose="05000000000000000000" pitchFamily="2" charset="2"/>
              <a:buChar char="Ø"/>
            </a:pPr>
            <a:r>
              <a:rPr lang="de-DE" dirty="0" smtClean="0">
                <a:solidFill>
                  <a:srgbClr val="000000"/>
                </a:solidFill>
              </a:rPr>
              <a:t>Erweiterungsverpflichtung </a:t>
            </a:r>
          </a:p>
          <a:p>
            <a:pPr marL="742950" lvl="1" indent="-285750">
              <a:lnSpc>
                <a:spcPct val="150000"/>
              </a:lnSpc>
              <a:buFont typeface="Wingdings" panose="05000000000000000000" pitchFamily="2" charset="2"/>
              <a:buChar char="Ø"/>
            </a:pPr>
            <a:r>
              <a:rPr lang="de-DE" dirty="0" smtClean="0">
                <a:solidFill>
                  <a:srgbClr val="000000"/>
                </a:solidFill>
              </a:rPr>
              <a:t>Verpflichtung durch Umstieg </a:t>
            </a:r>
            <a:r>
              <a:rPr lang="de-DE" dirty="0">
                <a:solidFill>
                  <a:srgbClr val="000000"/>
                </a:solidFill>
              </a:rPr>
              <a:t>in höherwertige Maßnahmen </a:t>
            </a:r>
            <a:r>
              <a:rPr lang="de-DE" dirty="0" smtClean="0">
                <a:solidFill>
                  <a:srgbClr val="000000"/>
                </a:solidFill>
              </a:rPr>
              <a:t>entsteht </a:t>
            </a:r>
          </a:p>
          <a:p>
            <a:pPr marL="742950" lvl="1" indent="-285750">
              <a:lnSpc>
                <a:spcPct val="150000"/>
              </a:lnSpc>
              <a:buFont typeface="Wingdings" panose="05000000000000000000" pitchFamily="2" charset="2"/>
              <a:buChar char="Ø"/>
            </a:pPr>
            <a:endParaRPr lang="de-DE" dirty="0">
              <a:solidFill>
                <a:srgbClr val="000000"/>
              </a:solidFill>
            </a:endParaRPr>
          </a:p>
          <a:p>
            <a:pPr lvl="3">
              <a:lnSpc>
                <a:spcPct val="150000"/>
              </a:lnSpc>
            </a:pPr>
            <a:r>
              <a:rPr lang="de-DE" dirty="0" smtClean="0">
                <a:solidFill>
                  <a:srgbClr val="000000"/>
                </a:solidFill>
              </a:rPr>
              <a:t>beträgt </a:t>
            </a:r>
            <a:r>
              <a:rPr lang="de-DE" dirty="0">
                <a:solidFill>
                  <a:srgbClr val="000000"/>
                </a:solidFill>
              </a:rPr>
              <a:t>die Verpflichtungsdauer </a:t>
            </a:r>
            <a:r>
              <a:rPr lang="de-DE" b="1" dirty="0" smtClean="0">
                <a:solidFill>
                  <a:srgbClr val="000000"/>
                </a:solidFill>
                <a:latin typeface="+mj-lt"/>
              </a:rPr>
              <a:t>4 Jahre</a:t>
            </a:r>
          </a:p>
          <a:p>
            <a:pPr lvl="1">
              <a:lnSpc>
                <a:spcPct val="150000"/>
              </a:lnSpc>
            </a:pPr>
            <a:endParaRPr lang="de-DE" dirty="0" smtClean="0">
              <a:solidFill>
                <a:srgbClr val="000000"/>
              </a:solidFill>
            </a:endParaRPr>
          </a:p>
          <a:p>
            <a:pPr marL="285750" indent="-285750">
              <a:lnSpc>
                <a:spcPct val="150000"/>
              </a:lnSpc>
              <a:buFont typeface="Arial" panose="020B0604020202020204" pitchFamily="34" charset="0"/>
              <a:buChar char="•"/>
            </a:pPr>
            <a:r>
              <a:rPr lang="de-DE" dirty="0" smtClean="0">
                <a:solidFill>
                  <a:srgbClr val="000000"/>
                </a:solidFill>
              </a:rPr>
              <a:t>Für </a:t>
            </a:r>
            <a:r>
              <a:rPr lang="de-DE" dirty="0">
                <a:solidFill>
                  <a:srgbClr val="000000"/>
                </a:solidFill>
              </a:rPr>
              <a:t>die Maßnahmen G2.1, G2.2, G5 und G6 </a:t>
            </a:r>
            <a:r>
              <a:rPr lang="de-DE" b="1" u="sng" dirty="0">
                <a:solidFill>
                  <a:srgbClr val="000000"/>
                </a:solidFill>
                <a:latin typeface="+mj-lt"/>
              </a:rPr>
              <a:t>entfällt</a:t>
            </a:r>
            <a:r>
              <a:rPr lang="de-DE" dirty="0">
                <a:solidFill>
                  <a:srgbClr val="000000"/>
                </a:solidFill>
              </a:rPr>
              <a:t> ab dem Antragsjahr 2025 die bisher erforderliche </a:t>
            </a:r>
            <a:r>
              <a:rPr lang="de-DE" dirty="0" smtClean="0">
                <a:solidFill>
                  <a:srgbClr val="000000"/>
                </a:solidFill>
              </a:rPr>
              <a:t>Vorlage des </a:t>
            </a:r>
            <a:r>
              <a:rPr lang="de-DE" dirty="0">
                <a:solidFill>
                  <a:srgbClr val="000000"/>
                </a:solidFill>
              </a:rPr>
              <a:t>aktuellen </a:t>
            </a:r>
            <a:r>
              <a:rPr lang="de-DE" b="1" dirty="0">
                <a:solidFill>
                  <a:srgbClr val="000000"/>
                </a:solidFill>
                <a:latin typeface="+mj-lt"/>
              </a:rPr>
              <a:t>Bescheids der </a:t>
            </a:r>
            <a:r>
              <a:rPr lang="de-DE" b="1" dirty="0" smtClean="0">
                <a:solidFill>
                  <a:srgbClr val="000000"/>
                </a:solidFill>
                <a:latin typeface="+mj-lt"/>
              </a:rPr>
              <a:t>Tierseuchenkasse</a:t>
            </a:r>
            <a:endParaRPr lang="de-DE" b="1" dirty="0">
              <a:solidFill>
                <a:srgbClr val="000000"/>
              </a:solidFill>
              <a:latin typeface="+mj-lt"/>
            </a:endParaRPr>
          </a:p>
        </p:txBody>
      </p:sp>
      <p:sp>
        <p:nvSpPr>
          <p:cNvPr id="9" name="Pfeil nach rechts 8"/>
          <p:cNvSpPr/>
          <p:nvPr/>
        </p:nvSpPr>
        <p:spPr>
          <a:xfrm>
            <a:off x="827088" y="3805646"/>
            <a:ext cx="938190" cy="261257"/>
          </a:xfrm>
          <a:prstGeom prst="rightArrow">
            <a:avLst/>
          </a:prstGeom>
          <a:solidFill>
            <a:srgbClr val="E8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68810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3" name="Textfeld 2"/>
          <p:cNvSpPr txBox="1"/>
          <p:nvPr/>
        </p:nvSpPr>
        <p:spPr>
          <a:xfrm>
            <a:off x="827088" y="1628003"/>
            <a:ext cx="7668519"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smtClean="0"/>
              <a:t>Übernahme </a:t>
            </a:r>
            <a:r>
              <a:rPr lang="de-DE" b="1" dirty="0" smtClean="0">
                <a:latin typeface="+mj-lt"/>
              </a:rPr>
              <a:t>einzelner</a:t>
            </a:r>
            <a:r>
              <a:rPr lang="de-DE" dirty="0" smtClean="0"/>
              <a:t> FAKT II Maßnahmen (auch Teilmaßnahmen):</a:t>
            </a:r>
          </a:p>
          <a:p>
            <a:pPr marL="1200150" lvl="2" indent="-285750">
              <a:lnSpc>
                <a:spcPct val="150000"/>
              </a:lnSpc>
              <a:buFont typeface="Wingdings" panose="05000000000000000000" pitchFamily="2" charset="2"/>
              <a:buChar char="Ø"/>
            </a:pPr>
            <a:r>
              <a:rPr lang="de-DE" dirty="0" smtClean="0"/>
              <a:t>vom </a:t>
            </a:r>
            <a:r>
              <a:rPr lang="de-DE" b="1" dirty="0" smtClean="0">
                <a:latin typeface="+mj-lt"/>
              </a:rPr>
              <a:t>Übernehmer</a:t>
            </a:r>
            <a:r>
              <a:rPr lang="de-DE" dirty="0" smtClean="0"/>
              <a:t> </a:t>
            </a:r>
            <a:r>
              <a:rPr lang="de-DE" u="sng" dirty="0" smtClean="0"/>
              <a:t>hochzuladen</a:t>
            </a:r>
            <a:r>
              <a:rPr lang="de-DE" dirty="0" smtClean="0"/>
              <a:t>!</a:t>
            </a:r>
          </a:p>
          <a:p>
            <a:pPr marL="1200150" lvl="2" indent="-285750">
              <a:lnSpc>
                <a:spcPct val="150000"/>
              </a:lnSpc>
              <a:buFont typeface="Wingdings" panose="05000000000000000000" pitchFamily="2" charset="2"/>
              <a:buChar char="Ø"/>
            </a:pPr>
            <a:endParaRPr lang="de-DE" dirty="0" smtClean="0"/>
          </a:p>
          <a:p>
            <a:pPr marL="285750" indent="-285750">
              <a:lnSpc>
                <a:spcPct val="150000"/>
              </a:lnSpc>
              <a:buFont typeface="Arial" panose="020B0604020202020204" pitchFamily="34" charset="0"/>
              <a:buChar char="•"/>
            </a:pPr>
            <a:r>
              <a:rPr lang="de-DE" dirty="0" smtClean="0"/>
              <a:t>Übernahme </a:t>
            </a:r>
            <a:r>
              <a:rPr lang="de-DE" b="1" dirty="0" smtClean="0">
                <a:latin typeface="+mj-lt"/>
              </a:rPr>
              <a:t>aller</a:t>
            </a:r>
            <a:r>
              <a:rPr lang="de-DE" dirty="0" smtClean="0"/>
              <a:t> FAKT </a:t>
            </a:r>
            <a:r>
              <a:rPr lang="de-DE" dirty="0"/>
              <a:t>II-Maßnahmen </a:t>
            </a:r>
            <a:r>
              <a:rPr lang="de-DE" dirty="0" smtClean="0"/>
              <a:t>(z.B. bei Hofübergabe):</a:t>
            </a:r>
          </a:p>
          <a:p>
            <a:pPr marL="1200150" lvl="2" indent="-285750">
              <a:lnSpc>
                <a:spcPct val="150000"/>
              </a:lnSpc>
              <a:buFont typeface="Wingdings" panose="05000000000000000000" pitchFamily="2" charset="2"/>
              <a:buChar char="Ø"/>
            </a:pPr>
            <a:r>
              <a:rPr lang="de-DE" dirty="0" smtClean="0"/>
              <a:t> vom </a:t>
            </a:r>
            <a:r>
              <a:rPr lang="de-DE" b="1" dirty="0" smtClean="0">
                <a:latin typeface="+mj-lt"/>
              </a:rPr>
              <a:t>Übergeber</a:t>
            </a:r>
            <a:r>
              <a:rPr lang="de-DE" dirty="0" smtClean="0"/>
              <a:t> </a:t>
            </a:r>
            <a:r>
              <a:rPr lang="de-DE" u="sng" dirty="0" smtClean="0"/>
              <a:t>hochzuladen</a:t>
            </a:r>
            <a:r>
              <a:rPr lang="de-DE" dirty="0" smtClean="0"/>
              <a:t>!</a:t>
            </a:r>
            <a:endParaRPr lang="de-DE" dirty="0"/>
          </a:p>
        </p:txBody>
      </p:sp>
      <p:sp>
        <p:nvSpPr>
          <p:cNvPr id="7" name="Rechteck 6"/>
          <p:cNvSpPr/>
          <p:nvPr/>
        </p:nvSpPr>
        <p:spPr>
          <a:xfrm>
            <a:off x="827088" y="1064706"/>
            <a:ext cx="3852914" cy="369332"/>
          </a:xfrm>
          <a:prstGeom prst="rect">
            <a:avLst/>
          </a:prstGeom>
        </p:spPr>
        <p:txBody>
          <a:bodyPr wrap="none">
            <a:spAutoFit/>
          </a:bodyPr>
          <a:lstStyle/>
          <a:p>
            <a:r>
              <a:rPr lang="de-DE" b="1" dirty="0">
                <a:latin typeface="+mj-lt"/>
              </a:rPr>
              <a:t>Übertragung von FAKT II- Maßnahmen</a:t>
            </a:r>
          </a:p>
        </p:txBody>
      </p:sp>
      <p:pic>
        <p:nvPicPr>
          <p:cNvPr id="9" name="Grafik 8"/>
          <p:cNvPicPr>
            <a:picLocks noChangeAspect="1"/>
          </p:cNvPicPr>
          <p:nvPr/>
        </p:nvPicPr>
        <p:blipFill rotWithShape="1">
          <a:blip r:embed="rId2"/>
          <a:srcRect b="34472"/>
          <a:stretch/>
        </p:blipFill>
        <p:spPr>
          <a:xfrm rot="21303021">
            <a:off x="4298717" y="3736447"/>
            <a:ext cx="4140181" cy="2882975"/>
          </a:xfrm>
          <a:prstGeom prst="rect">
            <a:avLst/>
          </a:prstGeom>
          <a:ln>
            <a:solidFill>
              <a:srgbClr val="000000"/>
            </a:solidFill>
          </a:ln>
        </p:spPr>
      </p:pic>
    </p:spTree>
    <p:extLst>
      <p:ext uri="{BB962C8B-B14F-4D97-AF65-F5344CB8AC3E}">
        <p14:creationId xmlns:p14="http://schemas.microsoft.com/office/powerpoint/2010/main" val="3273027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2953904" y="2574713"/>
            <a:ext cx="3098028" cy="646331"/>
          </a:xfrm>
          <a:prstGeom prst="rect">
            <a:avLst/>
          </a:prstGeom>
        </p:spPr>
        <p:txBody>
          <a:bodyPr wrap="none">
            <a:spAutoFit/>
          </a:bodyPr>
          <a:lstStyle/>
          <a:p>
            <a:pPr lvl="0" algn="ctr"/>
            <a:r>
              <a:rPr lang="de-DE" sz="3600" b="1" dirty="0" smtClean="0">
                <a:solidFill>
                  <a:prstClr val="black"/>
                </a:solidFill>
                <a:latin typeface="+mj-lt"/>
              </a:rPr>
              <a:t>Ökoregelungen</a:t>
            </a:r>
            <a:endParaRPr lang="de-DE" sz="2800" b="1" dirty="0">
              <a:solidFill>
                <a:prstClr val="black"/>
              </a:solidFill>
              <a:latin typeface="+mj-lt"/>
            </a:endParaRPr>
          </a:p>
        </p:txBody>
      </p:sp>
    </p:spTree>
    <p:extLst>
      <p:ext uri="{BB962C8B-B14F-4D97-AF65-F5344CB8AC3E}">
        <p14:creationId xmlns:p14="http://schemas.microsoft.com/office/powerpoint/2010/main" val="6021845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8" y="1584606"/>
            <a:ext cx="5690090" cy="369332"/>
          </a:xfrm>
          <a:prstGeom prst="rect">
            <a:avLst/>
          </a:prstGeom>
        </p:spPr>
        <p:txBody>
          <a:bodyPr wrap="square">
            <a:spAutoFit/>
          </a:bodyPr>
          <a:lstStyle/>
          <a:p>
            <a:r>
              <a:rPr lang="de-DE" b="1" dirty="0">
                <a:solidFill>
                  <a:srgbClr val="000000"/>
                </a:solidFill>
                <a:latin typeface="+mj-lt"/>
              </a:rPr>
              <a:t>ÖR1a: Nichtproduktive Flächen auf Ackerland </a:t>
            </a:r>
            <a:endParaRPr lang="de-DE" dirty="0">
              <a:latin typeface="+mj-lt"/>
            </a:endParaRPr>
          </a:p>
        </p:txBody>
      </p:sp>
      <p:sp>
        <p:nvSpPr>
          <p:cNvPr id="3" name="Rechteck 2"/>
          <p:cNvSpPr/>
          <p:nvPr/>
        </p:nvSpPr>
        <p:spPr>
          <a:xfrm>
            <a:off x="827088" y="2130029"/>
            <a:ext cx="6880415" cy="1754326"/>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a:solidFill>
                  <a:srgbClr val="000000"/>
                </a:solidFill>
              </a:rPr>
              <a:t>Stufe </a:t>
            </a:r>
            <a:r>
              <a:rPr lang="de-DE" dirty="0" smtClean="0">
                <a:solidFill>
                  <a:srgbClr val="000000"/>
                </a:solidFill>
              </a:rPr>
              <a:t>1: </a:t>
            </a:r>
            <a:r>
              <a:rPr lang="de-DE" dirty="0">
                <a:solidFill>
                  <a:srgbClr val="000000"/>
                </a:solidFill>
              </a:rPr>
              <a:t>erster %-Punkt/ </a:t>
            </a:r>
            <a:r>
              <a:rPr lang="de-DE" i="1" dirty="0">
                <a:solidFill>
                  <a:srgbClr val="000000"/>
                </a:solidFill>
              </a:rPr>
              <a:t>erster </a:t>
            </a:r>
            <a:r>
              <a:rPr lang="de-DE" i="1" dirty="0" smtClean="0">
                <a:solidFill>
                  <a:srgbClr val="000000"/>
                </a:solidFill>
              </a:rPr>
              <a:t>Hektar:	</a:t>
            </a:r>
            <a:r>
              <a:rPr lang="de-DE" dirty="0" smtClean="0">
                <a:solidFill>
                  <a:srgbClr val="000000"/>
                </a:solidFill>
              </a:rPr>
              <a:t> </a:t>
            </a:r>
            <a:r>
              <a:rPr lang="de-DE" dirty="0">
                <a:solidFill>
                  <a:srgbClr val="000000"/>
                </a:solidFill>
              </a:rPr>
              <a:t>1.300 €/ha</a:t>
            </a:r>
          </a:p>
          <a:p>
            <a:pPr marL="285750" indent="-285750">
              <a:lnSpc>
                <a:spcPct val="150000"/>
              </a:lnSpc>
              <a:buFont typeface="Arial" panose="020B0604020202020204" pitchFamily="34" charset="0"/>
              <a:buChar char="•"/>
            </a:pPr>
            <a:r>
              <a:rPr lang="de-DE" dirty="0">
                <a:solidFill>
                  <a:srgbClr val="000000"/>
                </a:solidFill>
              </a:rPr>
              <a:t>Stufe 2 bis zweiter %-Punkt: </a:t>
            </a:r>
            <a:r>
              <a:rPr lang="de-DE" dirty="0" smtClean="0">
                <a:solidFill>
                  <a:srgbClr val="000000"/>
                </a:solidFill>
              </a:rPr>
              <a:t>		    500 </a:t>
            </a:r>
            <a:r>
              <a:rPr lang="de-DE" dirty="0">
                <a:solidFill>
                  <a:srgbClr val="000000"/>
                </a:solidFill>
              </a:rPr>
              <a:t>€/</a:t>
            </a:r>
            <a:r>
              <a:rPr lang="de-DE" dirty="0" smtClean="0">
                <a:solidFill>
                  <a:srgbClr val="000000"/>
                </a:solidFill>
              </a:rPr>
              <a:t>ha</a:t>
            </a:r>
          </a:p>
          <a:p>
            <a:pPr marL="285750" indent="-285750">
              <a:lnSpc>
                <a:spcPct val="150000"/>
              </a:lnSpc>
              <a:buFont typeface="Arial" panose="020B0604020202020204" pitchFamily="34" charset="0"/>
              <a:buChar char="•"/>
            </a:pPr>
            <a:r>
              <a:rPr lang="de-DE" dirty="0" smtClean="0">
                <a:solidFill>
                  <a:srgbClr val="000000"/>
                </a:solidFill>
              </a:rPr>
              <a:t>Stufe </a:t>
            </a:r>
            <a:r>
              <a:rPr lang="de-DE" dirty="0">
                <a:solidFill>
                  <a:srgbClr val="000000"/>
                </a:solidFill>
              </a:rPr>
              <a:t>3 bis sechster %-Punkt: </a:t>
            </a:r>
            <a:r>
              <a:rPr lang="de-DE" dirty="0" smtClean="0">
                <a:solidFill>
                  <a:srgbClr val="000000"/>
                </a:solidFill>
              </a:rPr>
              <a:t>		    300 </a:t>
            </a:r>
            <a:r>
              <a:rPr lang="de-DE" dirty="0">
                <a:solidFill>
                  <a:srgbClr val="000000"/>
                </a:solidFill>
              </a:rPr>
              <a:t>€/</a:t>
            </a:r>
            <a:r>
              <a:rPr lang="de-DE" dirty="0" smtClean="0">
                <a:solidFill>
                  <a:srgbClr val="000000"/>
                </a:solidFill>
              </a:rPr>
              <a:t>ha</a:t>
            </a:r>
          </a:p>
          <a:p>
            <a:pPr marL="285750" indent="-285750">
              <a:lnSpc>
                <a:spcPct val="150000"/>
              </a:lnSpc>
              <a:buFont typeface="Arial" panose="020B0604020202020204" pitchFamily="34" charset="0"/>
              <a:buChar char="•"/>
            </a:pPr>
            <a:r>
              <a:rPr lang="de-DE" dirty="0" smtClean="0">
                <a:solidFill>
                  <a:srgbClr val="000000"/>
                </a:solidFill>
              </a:rPr>
              <a:t>max</a:t>
            </a:r>
            <a:r>
              <a:rPr lang="de-DE" dirty="0">
                <a:solidFill>
                  <a:srgbClr val="000000"/>
                </a:solidFill>
              </a:rPr>
              <a:t>. </a:t>
            </a:r>
            <a:r>
              <a:rPr lang="de-DE" b="1" dirty="0" smtClean="0">
                <a:solidFill>
                  <a:srgbClr val="FF0000"/>
                </a:solidFill>
                <a:latin typeface="+mj-lt"/>
              </a:rPr>
              <a:t>8 %</a:t>
            </a:r>
            <a:r>
              <a:rPr lang="de-DE" dirty="0" smtClean="0">
                <a:solidFill>
                  <a:srgbClr val="000000"/>
                </a:solidFill>
              </a:rPr>
              <a:t> </a:t>
            </a:r>
            <a:r>
              <a:rPr lang="de-DE" dirty="0">
                <a:solidFill>
                  <a:srgbClr val="000000"/>
                </a:solidFill>
              </a:rPr>
              <a:t>des </a:t>
            </a:r>
            <a:r>
              <a:rPr lang="de-DE" dirty="0" smtClean="0">
                <a:solidFill>
                  <a:srgbClr val="000000"/>
                </a:solidFill>
              </a:rPr>
              <a:t>Ackerlands je </a:t>
            </a:r>
            <a:r>
              <a:rPr lang="de-DE" dirty="0">
                <a:solidFill>
                  <a:srgbClr val="000000"/>
                </a:solidFill>
              </a:rPr>
              <a:t>Betriebs förderfähig </a:t>
            </a:r>
            <a:r>
              <a:rPr lang="de-DE" dirty="0" smtClean="0">
                <a:solidFill>
                  <a:srgbClr val="000000"/>
                </a:solidFill>
              </a:rPr>
              <a:t>(bisher 6%)</a:t>
            </a:r>
            <a:endParaRPr lang="de-DE" dirty="0"/>
          </a:p>
        </p:txBody>
      </p:sp>
      <p:sp>
        <p:nvSpPr>
          <p:cNvPr id="7" name="Textfeld 6"/>
          <p:cNvSpPr txBox="1"/>
          <p:nvPr/>
        </p:nvSpPr>
        <p:spPr>
          <a:xfrm>
            <a:off x="489526" y="3884355"/>
            <a:ext cx="7858607" cy="1754326"/>
          </a:xfrm>
          <a:prstGeom prst="rect">
            <a:avLst/>
          </a:prstGeom>
          <a:noFill/>
          <a:ln>
            <a:solidFill>
              <a:srgbClr val="000000"/>
            </a:solidFill>
          </a:ln>
        </p:spPr>
        <p:txBody>
          <a:bodyPr wrap="square" rtlCol="0">
            <a:spAutoFit/>
          </a:bodyPr>
          <a:lstStyle/>
          <a:p>
            <a:pPr marL="285750" indent="-285750">
              <a:lnSpc>
                <a:spcPct val="150000"/>
              </a:lnSpc>
              <a:buFont typeface="Wingdings" panose="05000000000000000000" pitchFamily="2" charset="2"/>
              <a:buChar char="Ø"/>
            </a:pPr>
            <a:r>
              <a:rPr lang="de-DE" dirty="0" smtClean="0"/>
              <a:t>Betriebe </a:t>
            </a:r>
            <a:r>
              <a:rPr lang="de-DE" dirty="0"/>
              <a:t>mit mehr als 10 ha </a:t>
            </a:r>
            <a:r>
              <a:rPr lang="de-DE" dirty="0" smtClean="0"/>
              <a:t>Ackerland können </a:t>
            </a:r>
            <a:r>
              <a:rPr lang="de-DE" b="1" dirty="0" smtClean="0">
                <a:latin typeface="+mj-lt"/>
              </a:rPr>
              <a:t>1ha</a:t>
            </a:r>
            <a:r>
              <a:rPr lang="de-DE" dirty="0" smtClean="0"/>
              <a:t> ÖR 1a erhalten</a:t>
            </a:r>
          </a:p>
          <a:p>
            <a:pPr marL="742950" lvl="1" indent="-285750">
              <a:lnSpc>
                <a:spcPct val="150000"/>
              </a:lnSpc>
              <a:buFont typeface="Wingdings" panose="05000000000000000000" pitchFamily="2" charset="2"/>
              <a:buChar char="Ø"/>
            </a:pPr>
            <a:r>
              <a:rPr lang="de-DE" i="1" dirty="0" smtClean="0"/>
              <a:t>auch wenn der </a:t>
            </a:r>
            <a:r>
              <a:rPr lang="de-DE" i="1" dirty="0"/>
              <a:t>erste Hektar </a:t>
            </a:r>
            <a:r>
              <a:rPr lang="de-DE" i="1" dirty="0" smtClean="0"/>
              <a:t>mehr </a:t>
            </a:r>
            <a:r>
              <a:rPr lang="de-DE" i="1" dirty="0"/>
              <a:t>als 8 % des förderfähigen </a:t>
            </a:r>
            <a:r>
              <a:rPr lang="de-DE" i="1" dirty="0" smtClean="0"/>
              <a:t>Ackerlandes beträgt</a:t>
            </a:r>
            <a:endParaRPr lang="de-DE" dirty="0"/>
          </a:p>
          <a:p>
            <a:pPr marL="285750" indent="-285750">
              <a:lnSpc>
                <a:spcPct val="150000"/>
              </a:lnSpc>
              <a:buFont typeface="Wingdings" panose="05000000000000000000" pitchFamily="2" charset="2"/>
              <a:buChar char="Ø"/>
            </a:pPr>
            <a:r>
              <a:rPr lang="de-DE" i="1" dirty="0" smtClean="0"/>
              <a:t>Betriebe bis 10 </a:t>
            </a:r>
            <a:r>
              <a:rPr lang="de-DE" i="1" dirty="0"/>
              <a:t>ha Ackerland erhalten </a:t>
            </a:r>
            <a:r>
              <a:rPr lang="de-DE" i="1" dirty="0" smtClean="0"/>
              <a:t>die Stufe </a:t>
            </a:r>
            <a:r>
              <a:rPr lang="de-DE" i="1" dirty="0"/>
              <a:t>1 bis zum ersten %-</a:t>
            </a:r>
            <a:r>
              <a:rPr lang="de-DE" i="1" dirty="0" smtClean="0"/>
              <a:t>Punkt</a:t>
            </a:r>
            <a:endParaRPr lang="de-DE" dirty="0"/>
          </a:p>
        </p:txBody>
      </p:sp>
    </p:spTree>
    <p:extLst>
      <p:ext uri="{BB962C8B-B14F-4D97-AF65-F5344CB8AC3E}">
        <p14:creationId xmlns:p14="http://schemas.microsoft.com/office/powerpoint/2010/main" val="25387060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8" y="1584606"/>
            <a:ext cx="5690090" cy="369332"/>
          </a:xfrm>
          <a:prstGeom prst="rect">
            <a:avLst/>
          </a:prstGeom>
        </p:spPr>
        <p:txBody>
          <a:bodyPr wrap="square">
            <a:spAutoFit/>
          </a:bodyPr>
          <a:lstStyle/>
          <a:p>
            <a:r>
              <a:rPr lang="de-DE" b="1" dirty="0">
                <a:solidFill>
                  <a:srgbClr val="000000"/>
                </a:solidFill>
                <a:latin typeface="+mj-lt"/>
              </a:rPr>
              <a:t>ÖR1a: Nichtproduktive Flächen auf Ackerland </a:t>
            </a:r>
            <a:endParaRPr lang="de-DE" dirty="0">
              <a:latin typeface="+mj-lt"/>
            </a:endParaRPr>
          </a:p>
        </p:txBody>
      </p:sp>
      <p:sp>
        <p:nvSpPr>
          <p:cNvPr id="9" name="Rechteck 8"/>
          <p:cNvSpPr/>
          <p:nvPr/>
        </p:nvSpPr>
        <p:spPr>
          <a:xfrm>
            <a:off x="349135" y="2094852"/>
            <a:ext cx="8005156" cy="3277820"/>
          </a:xfrm>
          <a:prstGeom prst="rect">
            <a:avLst/>
          </a:prstGeom>
        </p:spPr>
        <p:txBody>
          <a:bodyPr wrap="square">
            <a:spAutoFit/>
          </a:bodyPr>
          <a:lstStyle/>
          <a:p>
            <a:pPr marL="742950" lvl="1" indent="-285750">
              <a:lnSpc>
                <a:spcPct val="150000"/>
              </a:lnSpc>
              <a:buFont typeface="Arial" panose="020B0604020202020204" pitchFamily="34" charset="0"/>
              <a:buChar char="•"/>
            </a:pPr>
            <a:r>
              <a:rPr lang="de-DE" dirty="0" smtClean="0">
                <a:solidFill>
                  <a:srgbClr val="000000"/>
                </a:solidFill>
              </a:rPr>
              <a:t>mind</a:t>
            </a:r>
            <a:r>
              <a:rPr lang="de-DE" dirty="0">
                <a:solidFill>
                  <a:srgbClr val="000000"/>
                </a:solidFill>
              </a:rPr>
              <a:t>. 0,10 </a:t>
            </a:r>
            <a:r>
              <a:rPr lang="de-DE" dirty="0" smtClean="0">
                <a:solidFill>
                  <a:srgbClr val="000000"/>
                </a:solidFill>
              </a:rPr>
              <a:t>ha (DZ   Mindestschlaggröße)</a:t>
            </a:r>
          </a:p>
          <a:p>
            <a:pPr marL="742950" lvl="1" indent="-285750">
              <a:lnSpc>
                <a:spcPct val="150000"/>
              </a:lnSpc>
              <a:buFont typeface="Arial" panose="020B0604020202020204" pitchFamily="34" charset="0"/>
              <a:buChar char="•"/>
            </a:pPr>
            <a:r>
              <a:rPr lang="de-DE" u="sng" dirty="0" smtClean="0"/>
              <a:t>ganzjährige</a:t>
            </a:r>
            <a:r>
              <a:rPr lang="de-DE" dirty="0" smtClean="0"/>
              <a:t> Stilllegung </a:t>
            </a:r>
            <a:r>
              <a:rPr lang="de-DE" dirty="0"/>
              <a:t>von </a:t>
            </a:r>
            <a:r>
              <a:rPr lang="de-DE" dirty="0" smtClean="0"/>
              <a:t>Ackerflächen</a:t>
            </a:r>
          </a:p>
          <a:p>
            <a:pPr marL="742950" lvl="1" indent="-285750">
              <a:lnSpc>
                <a:spcPct val="150000"/>
              </a:lnSpc>
              <a:buFont typeface="Arial" panose="020B0604020202020204" pitchFamily="34" charset="0"/>
              <a:buChar char="•"/>
            </a:pPr>
            <a:r>
              <a:rPr lang="de-DE" dirty="0" smtClean="0"/>
              <a:t>Selbstbegrünung </a:t>
            </a:r>
            <a:r>
              <a:rPr lang="de-DE" dirty="0"/>
              <a:t>oder Ansaat </a:t>
            </a:r>
            <a:r>
              <a:rPr lang="de-DE" dirty="0" smtClean="0"/>
              <a:t>Begrünungsmischung</a:t>
            </a:r>
            <a:endParaRPr lang="de-DE" dirty="0">
              <a:solidFill>
                <a:srgbClr val="000000"/>
              </a:solidFill>
            </a:endParaRPr>
          </a:p>
          <a:p>
            <a:pPr marL="742950" lvl="1" indent="-285750">
              <a:lnSpc>
                <a:spcPct val="150000"/>
              </a:lnSpc>
              <a:buFont typeface="Arial" panose="020B0604020202020204" pitchFamily="34" charset="0"/>
              <a:buChar char="•"/>
            </a:pPr>
            <a:r>
              <a:rPr lang="de-DE" dirty="0" smtClean="0"/>
              <a:t>kein </a:t>
            </a:r>
            <a:r>
              <a:rPr lang="de-DE" dirty="0"/>
              <a:t>Einsatz von Pflanzenschutz-oder Düngemitteln im gesamten </a:t>
            </a:r>
            <a:r>
              <a:rPr lang="de-DE" dirty="0" smtClean="0"/>
              <a:t>Antragsjahr</a:t>
            </a:r>
          </a:p>
          <a:p>
            <a:pPr marL="742950" lvl="1" indent="-285750">
              <a:lnSpc>
                <a:spcPct val="150000"/>
              </a:lnSpc>
              <a:buFont typeface="Arial" panose="020B0604020202020204" pitchFamily="34" charset="0"/>
              <a:buChar char="•"/>
            </a:pPr>
            <a:r>
              <a:rPr lang="de-DE" dirty="0" smtClean="0"/>
              <a:t>Anbau </a:t>
            </a:r>
            <a:r>
              <a:rPr lang="de-DE" dirty="0"/>
              <a:t>Folgekultur Winterung ab 15.8</a:t>
            </a:r>
            <a:r>
              <a:rPr lang="de-DE" dirty="0" smtClean="0"/>
              <a:t>. (Winterraps, Wintergerste), bzw. ab 1.9. (restliche Winterungen) </a:t>
            </a:r>
            <a:r>
              <a:rPr lang="de-DE" dirty="0"/>
              <a:t>zulässig </a:t>
            </a:r>
            <a:endParaRPr lang="de-DE" dirty="0" smtClean="0"/>
          </a:p>
          <a:p>
            <a:pPr marL="742950" lvl="1" indent="-285750">
              <a:lnSpc>
                <a:spcPct val="150000"/>
              </a:lnSpc>
              <a:buFont typeface="Arial" panose="020B0604020202020204" pitchFamily="34" charset="0"/>
              <a:buChar char="•"/>
            </a:pPr>
            <a:r>
              <a:rPr lang="de-DE" dirty="0" smtClean="0"/>
              <a:t>Beweidung </a:t>
            </a:r>
            <a:r>
              <a:rPr lang="de-DE" dirty="0"/>
              <a:t>mit Schafen oder Ziegen ab 1.9. zulässig</a:t>
            </a:r>
          </a:p>
          <a:p>
            <a:pPr lvl="1">
              <a:lnSpc>
                <a:spcPct val="150000"/>
              </a:lnSpc>
            </a:pPr>
            <a:endParaRPr lang="de-DE" sz="1200" dirty="0">
              <a:solidFill>
                <a:srgbClr val="000000"/>
              </a:solidFill>
            </a:endParaRPr>
          </a:p>
        </p:txBody>
      </p:sp>
    </p:spTree>
    <p:extLst>
      <p:ext uri="{BB962C8B-B14F-4D97-AF65-F5344CB8AC3E}">
        <p14:creationId xmlns:p14="http://schemas.microsoft.com/office/powerpoint/2010/main" val="6505147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8" y="1584606"/>
            <a:ext cx="5690090" cy="369332"/>
          </a:xfrm>
          <a:prstGeom prst="rect">
            <a:avLst/>
          </a:prstGeom>
        </p:spPr>
        <p:txBody>
          <a:bodyPr wrap="square">
            <a:spAutoFit/>
          </a:bodyPr>
          <a:lstStyle/>
          <a:p>
            <a:r>
              <a:rPr lang="de-DE" b="1" dirty="0">
                <a:solidFill>
                  <a:srgbClr val="000000"/>
                </a:solidFill>
                <a:latin typeface="+mj-lt"/>
              </a:rPr>
              <a:t>ÖR1a: Nichtproduktive Flächen auf Ackerland </a:t>
            </a:r>
            <a:endParaRPr lang="de-DE" dirty="0">
              <a:latin typeface="+mj-lt"/>
            </a:endParaRPr>
          </a:p>
        </p:txBody>
      </p:sp>
      <p:sp>
        <p:nvSpPr>
          <p:cNvPr id="8" name="Rechteck 7"/>
          <p:cNvSpPr/>
          <p:nvPr/>
        </p:nvSpPr>
        <p:spPr>
          <a:xfrm>
            <a:off x="534050" y="1942779"/>
            <a:ext cx="7820241" cy="2169825"/>
          </a:xfrm>
          <a:prstGeom prst="rect">
            <a:avLst/>
          </a:prstGeom>
          <a:ln>
            <a:solidFill>
              <a:srgbClr val="E80000"/>
            </a:solidFill>
          </a:ln>
        </p:spPr>
        <p:txBody>
          <a:bodyPr wrap="square">
            <a:spAutoFit/>
          </a:bodyPr>
          <a:lstStyle/>
          <a:p>
            <a:pPr>
              <a:lnSpc>
                <a:spcPct val="150000"/>
              </a:lnSpc>
            </a:pPr>
            <a:r>
              <a:rPr lang="de-DE" b="1" i="1" u="sng" dirty="0">
                <a:solidFill>
                  <a:srgbClr val="E80000"/>
                </a:solidFill>
                <a:latin typeface="+mj-lt"/>
              </a:rPr>
              <a:t>Änderung 2025 </a:t>
            </a:r>
            <a:endParaRPr lang="de-DE" u="sng" dirty="0">
              <a:solidFill>
                <a:srgbClr val="E80000"/>
              </a:solidFill>
              <a:latin typeface="+mj-lt"/>
            </a:endParaRPr>
          </a:p>
          <a:p>
            <a:pPr>
              <a:lnSpc>
                <a:spcPct val="150000"/>
              </a:lnSpc>
            </a:pPr>
            <a:r>
              <a:rPr lang="de-DE" i="1" dirty="0" smtClean="0">
                <a:solidFill>
                  <a:srgbClr val="000000"/>
                </a:solidFill>
              </a:rPr>
              <a:t>bei </a:t>
            </a:r>
            <a:r>
              <a:rPr lang="de-DE" i="1" u="sng" dirty="0" smtClean="0">
                <a:solidFill>
                  <a:srgbClr val="000000"/>
                </a:solidFill>
              </a:rPr>
              <a:t>Ansaat</a:t>
            </a:r>
            <a:r>
              <a:rPr lang="de-DE" i="1" dirty="0" smtClean="0">
                <a:solidFill>
                  <a:srgbClr val="000000"/>
                </a:solidFill>
              </a:rPr>
              <a:t> der </a:t>
            </a:r>
            <a:r>
              <a:rPr lang="de-DE" i="1" dirty="0">
                <a:solidFill>
                  <a:srgbClr val="000000"/>
                </a:solidFill>
              </a:rPr>
              <a:t>Begrünungsmischung muss </a:t>
            </a:r>
            <a:r>
              <a:rPr lang="de-DE" i="1" dirty="0" smtClean="0">
                <a:solidFill>
                  <a:srgbClr val="000000"/>
                </a:solidFill>
              </a:rPr>
              <a:t>eine Saatgutmischung </a:t>
            </a:r>
            <a:r>
              <a:rPr lang="de-DE" i="1" dirty="0">
                <a:solidFill>
                  <a:srgbClr val="000000"/>
                </a:solidFill>
              </a:rPr>
              <a:t>mit mindestens 5 krautartigen zweikeimblättrigen </a:t>
            </a:r>
            <a:r>
              <a:rPr lang="de-DE" i="1" dirty="0" smtClean="0">
                <a:solidFill>
                  <a:srgbClr val="000000"/>
                </a:solidFill>
              </a:rPr>
              <a:t>Arten verwendet werden</a:t>
            </a:r>
          </a:p>
          <a:p>
            <a:pPr marL="742950" lvl="1" indent="-285750">
              <a:lnSpc>
                <a:spcPct val="150000"/>
              </a:lnSpc>
              <a:buFont typeface="Wingdings" panose="05000000000000000000" pitchFamily="2" charset="2"/>
              <a:buChar char="Ø"/>
            </a:pPr>
            <a:r>
              <a:rPr lang="de-DE" i="1" dirty="0" smtClean="0"/>
              <a:t>krautartige </a:t>
            </a:r>
            <a:r>
              <a:rPr lang="de-DE" i="1" dirty="0"/>
              <a:t>zweikeimblättrige Arten: z. B. Kleearten, Senf, </a:t>
            </a:r>
            <a:r>
              <a:rPr lang="de-DE" i="1" dirty="0" err="1"/>
              <a:t>Phacelia</a:t>
            </a:r>
            <a:r>
              <a:rPr lang="de-DE" i="1" dirty="0"/>
              <a:t>, Sonnenblumen, </a:t>
            </a:r>
            <a:r>
              <a:rPr lang="de-DE" i="1" dirty="0" smtClean="0"/>
              <a:t>…</a:t>
            </a:r>
            <a:endParaRPr lang="de-DE" dirty="0"/>
          </a:p>
        </p:txBody>
      </p:sp>
      <p:sp>
        <p:nvSpPr>
          <p:cNvPr id="3" name="Rechteck 2"/>
          <p:cNvSpPr/>
          <p:nvPr/>
        </p:nvSpPr>
        <p:spPr>
          <a:xfrm>
            <a:off x="534049" y="4195216"/>
            <a:ext cx="7820241" cy="1754326"/>
          </a:xfrm>
          <a:prstGeom prst="rect">
            <a:avLst/>
          </a:prstGeom>
        </p:spPr>
        <p:txBody>
          <a:bodyPr wrap="square">
            <a:spAutoFit/>
          </a:bodyPr>
          <a:lstStyle/>
          <a:p>
            <a:pPr marL="285750" indent="-285750">
              <a:lnSpc>
                <a:spcPct val="150000"/>
              </a:lnSpc>
              <a:buFont typeface="Arial" panose="020B0604020202020204" pitchFamily="34" charset="0"/>
              <a:buChar char="•"/>
            </a:pPr>
            <a:r>
              <a:rPr lang="de-DE" i="1" dirty="0" smtClean="0">
                <a:solidFill>
                  <a:srgbClr val="000000"/>
                </a:solidFill>
              </a:rPr>
              <a:t>im </a:t>
            </a:r>
            <a:r>
              <a:rPr lang="de-DE" i="1" dirty="0">
                <a:solidFill>
                  <a:srgbClr val="000000"/>
                </a:solidFill>
              </a:rPr>
              <a:t>Gegensatz zur ÖR1b darf die Begrünungsmischung auch andere Arten erhalten, d. h. Mischungen mit 5 krautartigen zweikeimblättrigen Arten + Gräser sind weiter </a:t>
            </a:r>
            <a:r>
              <a:rPr lang="de-DE" i="1" dirty="0" smtClean="0">
                <a:solidFill>
                  <a:srgbClr val="000000"/>
                </a:solidFill>
              </a:rPr>
              <a:t>zulässig</a:t>
            </a:r>
          </a:p>
          <a:p>
            <a:pPr marL="285750" indent="-285750">
              <a:lnSpc>
                <a:spcPct val="150000"/>
              </a:lnSpc>
              <a:buFont typeface="Arial" panose="020B0604020202020204" pitchFamily="34" charset="0"/>
              <a:buChar char="•"/>
            </a:pPr>
            <a:r>
              <a:rPr lang="de-DE" i="1" dirty="0" smtClean="0">
                <a:solidFill>
                  <a:srgbClr val="000000"/>
                </a:solidFill>
              </a:rPr>
              <a:t>neue </a:t>
            </a:r>
            <a:r>
              <a:rPr lang="de-DE" i="1" dirty="0">
                <a:solidFill>
                  <a:srgbClr val="000000"/>
                </a:solidFill>
              </a:rPr>
              <a:t>Regel gilt für alle </a:t>
            </a:r>
            <a:r>
              <a:rPr lang="de-DE" i="1" dirty="0" err="1">
                <a:solidFill>
                  <a:srgbClr val="000000"/>
                </a:solidFill>
              </a:rPr>
              <a:t>Begrünungsansaaten</a:t>
            </a:r>
            <a:r>
              <a:rPr lang="de-DE" i="1" dirty="0">
                <a:solidFill>
                  <a:srgbClr val="000000"/>
                </a:solidFill>
              </a:rPr>
              <a:t> </a:t>
            </a:r>
            <a:r>
              <a:rPr lang="de-DE" i="1" dirty="0" smtClean="0">
                <a:solidFill>
                  <a:srgbClr val="000000"/>
                </a:solidFill>
              </a:rPr>
              <a:t>im Antragsjahr </a:t>
            </a:r>
            <a:r>
              <a:rPr lang="de-DE" i="1" dirty="0">
                <a:solidFill>
                  <a:srgbClr val="000000"/>
                </a:solidFill>
              </a:rPr>
              <a:t>2025</a:t>
            </a:r>
            <a:endParaRPr lang="de-DE" dirty="0">
              <a:solidFill>
                <a:srgbClr val="000000"/>
              </a:solidFill>
            </a:endParaRPr>
          </a:p>
        </p:txBody>
      </p:sp>
    </p:spTree>
    <p:extLst>
      <p:ext uri="{BB962C8B-B14F-4D97-AF65-F5344CB8AC3E}">
        <p14:creationId xmlns:p14="http://schemas.microsoft.com/office/powerpoint/2010/main" val="1830168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3128" y="1307606"/>
            <a:ext cx="8961119" cy="1639808"/>
          </a:xfrm>
          <a:prstGeom prst="rect">
            <a:avLst/>
          </a:prstGeom>
        </p:spPr>
        <p:txBody>
          <a:bodyPr wrap="square">
            <a:spAutoFit/>
          </a:bodyPr>
          <a:lstStyle/>
          <a:p>
            <a:pPr algn="ctr">
              <a:lnSpc>
                <a:spcPct val="250000"/>
              </a:lnSpc>
            </a:pPr>
            <a:r>
              <a:rPr lang="de-DE" sz="4800" b="1" dirty="0" smtClean="0">
                <a:solidFill>
                  <a:srgbClr val="000000"/>
                </a:solidFill>
                <a:latin typeface="+mj-lt"/>
              </a:rPr>
              <a:t>Antragsverfahren 2025</a:t>
            </a:r>
            <a:endParaRPr lang="de-DE" sz="4800" b="1" dirty="0">
              <a:latin typeface="+mj-lt"/>
            </a:endParaRPr>
          </a:p>
        </p:txBody>
      </p:sp>
    </p:spTree>
    <p:extLst>
      <p:ext uri="{BB962C8B-B14F-4D97-AF65-F5344CB8AC3E}">
        <p14:creationId xmlns:p14="http://schemas.microsoft.com/office/powerpoint/2010/main" val="17230272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8" y="1476549"/>
            <a:ext cx="5690090" cy="369332"/>
          </a:xfrm>
          <a:prstGeom prst="rect">
            <a:avLst/>
          </a:prstGeom>
        </p:spPr>
        <p:txBody>
          <a:bodyPr wrap="square">
            <a:spAutoFit/>
          </a:bodyPr>
          <a:lstStyle/>
          <a:p>
            <a:r>
              <a:rPr lang="de-DE" b="1" dirty="0" smtClean="0">
                <a:solidFill>
                  <a:srgbClr val="000000"/>
                </a:solidFill>
                <a:latin typeface="+mj-lt"/>
              </a:rPr>
              <a:t>ÖR1b: Blühstreifen oder -flächen </a:t>
            </a:r>
            <a:r>
              <a:rPr lang="de-DE" b="1" dirty="0">
                <a:solidFill>
                  <a:srgbClr val="000000"/>
                </a:solidFill>
                <a:latin typeface="+mj-lt"/>
              </a:rPr>
              <a:t>auf Ackerland </a:t>
            </a:r>
            <a:endParaRPr lang="de-DE" dirty="0">
              <a:latin typeface="+mj-lt"/>
            </a:endParaRPr>
          </a:p>
        </p:txBody>
      </p:sp>
      <p:sp>
        <p:nvSpPr>
          <p:cNvPr id="9" name="Rechteck 8"/>
          <p:cNvSpPr/>
          <p:nvPr/>
        </p:nvSpPr>
        <p:spPr>
          <a:xfrm>
            <a:off x="174566" y="1840693"/>
            <a:ext cx="8570423" cy="4247317"/>
          </a:xfrm>
          <a:prstGeom prst="rect">
            <a:avLst/>
          </a:prstGeom>
        </p:spPr>
        <p:txBody>
          <a:bodyPr wrap="square">
            <a:spAutoFit/>
          </a:bodyPr>
          <a:lstStyle/>
          <a:p>
            <a:pPr marL="742950" lvl="1" indent="-285750">
              <a:lnSpc>
                <a:spcPct val="150000"/>
              </a:lnSpc>
              <a:buFont typeface="Arial" panose="020B0604020202020204" pitchFamily="34" charset="0"/>
              <a:buChar char="•"/>
            </a:pPr>
            <a:r>
              <a:rPr lang="de-DE" dirty="0" smtClean="0"/>
              <a:t>200 </a:t>
            </a:r>
            <a:r>
              <a:rPr lang="de-DE" dirty="0"/>
              <a:t>€/</a:t>
            </a:r>
            <a:r>
              <a:rPr lang="de-DE" dirty="0" smtClean="0"/>
              <a:t>ha</a:t>
            </a:r>
          </a:p>
          <a:p>
            <a:pPr marL="742950" lvl="1" indent="-285750">
              <a:lnSpc>
                <a:spcPct val="150000"/>
              </a:lnSpc>
              <a:buFont typeface="Arial" panose="020B0604020202020204" pitchFamily="34" charset="0"/>
              <a:buChar char="•"/>
            </a:pPr>
            <a:r>
              <a:rPr lang="de-DE" dirty="0" smtClean="0"/>
              <a:t>nur </a:t>
            </a:r>
            <a:r>
              <a:rPr lang="de-DE" dirty="0"/>
              <a:t>in Kombination mit ÖR1a auf der Fläche möglich (</a:t>
            </a:r>
            <a:r>
              <a:rPr lang="de-DE" dirty="0" err="1"/>
              <a:t>Topup</a:t>
            </a:r>
            <a:r>
              <a:rPr lang="de-DE" dirty="0"/>
              <a:t>)</a:t>
            </a:r>
          </a:p>
          <a:p>
            <a:pPr marL="742950" lvl="1" indent="-285750">
              <a:lnSpc>
                <a:spcPct val="150000"/>
              </a:lnSpc>
              <a:buFont typeface="Arial" panose="020B0604020202020204" pitchFamily="34" charset="0"/>
              <a:buChar char="•"/>
            </a:pPr>
            <a:r>
              <a:rPr lang="de-DE" dirty="0" smtClean="0">
                <a:solidFill>
                  <a:srgbClr val="000000"/>
                </a:solidFill>
              </a:rPr>
              <a:t>mind</a:t>
            </a:r>
            <a:r>
              <a:rPr lang="de-DE" dirty="0">
                <a:solidFill>
                  <a:srgbClr val="000000"/>
                </a:solidFill>
              </a:rPr>
              <a:t>. 0,10 </a:t>
            </a:r>
            <a:r>
              <a:rPr lang="de-DE" dirty="0" smtClean="0">
                <a:solidFill>
                  <a:srgbClr val="000000"/>
                </a:solidFill>
              </a:rPr>
              <a:t>ha (DZ   Mindestschlaggröße) für den Blühstreifen</a:t>
            </a:r>
          </a:p>
          <a:p>
            <a:pPr marL="742950" lvl="1" indent="-285750">
              <a:lnSpc>
                <a:spcPct val="150000"/>
              </a:lnSpc>
              <a:buFont typeface="Arial" panose="020B0604020202020204" pitchFamily="34" charset="0"/>
              <a:buChar char="•"/>
            </a:pPr>
            <a:r>
              <a:rPr lang="de-DE" dirty="0" smtClean="0"/>
              <a:t>Mindestbreite </a:t>
            </a:r>
            <a:r>
              <a:rPr lang="de-DE" dirty="0"/>
              <a:t>5 m </a:t>
            </a:r>
            <a:r>
              <a:rPr lang="de-DE" i="1" dirty="0"/>
              <a:t>auf der </a:t>
            </a:r>
            <a:r>
              <a:rPr lang="de-DE" i="1" dirty="0">
                <a:solidFill>
                  <a:srgbClr val="E80000"/>
                </a:solidFill>
              </a:rPr>
              <a:t>überwiegenden </a:t>
            </a:r>
            <a:r>
              <a:rPr lang="de-DE" i="1" dirty="0" smtClean="0">
                <a:solidFill>
                  <a:srgbClr val="E80000"/>
                </a:solidFill>
              </a:rPr>
              <a:t>Länge</a:t>
            </a:r>
            <a:r>
              <a:rPr lang="de-DE" i="1" dirty="0" smtClean="0"/>
              <a:t>, </a:t>
            </a:r>
            <a:r>
              <a:rPr lang="de-DE" dirty="0" smtClean="0"/>
              <a:t>bei </a:t>
            </a:r>
            <a:r>
              <a:rPr lang="de-DE" dirty="0"/>
              <a:t>streifenförmiger </a:t>
            </a:r>
            <a:r>
              <a:rPr lang="de-DE" dirty="0" smtClean="0"/>
              <a:t>Aussaat</a:t>
            </a:r>
          </a:p>
          <a:p>
            <a:pPr marL="742950" lvl="1" indent="-285750">
              <a:lnSpc>
                <a:spcPct val="150000"/>
              </a:lnSpc>
              <a:buFont typeface="Arial" panose="020B0604020202020204" pitchFamily="34" charset="0"/>
              <a:buChar char="•"/>
            </a:pPr>
            <a:r>
              <a:rPr lang="de-DE" dirty="0" smtClean="0"/>
              <a:t> </a:t>
            </a:r>
            <a:r>
              <a:rPr lang="de-DE" dirty="0"/>
              <a:t>Einzelflächen bis max. 3 ha </a:t>
            </a:r>
            <a:r>
              <a:rPr lang="de-DE" dirty="0" smtClean="0"/>
              <a:t>begünstigungsfähig</a:t>
            </a:r>
          </a:p>
          <a:p>
            <a:pPr marL="742950" lvl="1" indent="-285750">
              <a:lnSpc>
                <a:spcPct val="150000"/>
              </a:lnSpc>
              <a:buFont typeface="Arial" panose="020B0604020202020204" pitchFamily="34" charset="0"/>
              <a:buChar char="•"/>
            </a:pPr>
            <a:r>
              <a:rPr lang="de-DE" dirty="0" smtClean="0"/>
              <a:t>Einsaat </a:t>
            </a:r>
            <a:r>
              <a:rPr lang="de-DE" dirty="0"/>
              <a:t>bis spätestens 15. </a:t>
            </a:r>
            <a:r>
              <a:rPr lang="de-DE" dirty="0" smtClean="0"/>
              <a:t>Mai</a:t>
            </a:r>
          </a:p>
          <a:p>
            <a:pPr marL="742950" lvl="1" indent="-285750">
              <a:lnSpc>
                <a:spcPct val="150000"/>
              </a:lnSpc>
              <a:buFont typeface="Arial" panose="020B0604020202020204" pitchFamily="34" charset="0"/>
              <a:buChar char="•"/>
            </a:pPr>
            <a:r>
              <a:rPr lang="de-DE" dirty="0" smtClean="0"/>
              <a:t>kein </a:t>
            </a:r>
            <a:r>
              <a:rPr lang="de-DE" dirty="0"/>
              <a:t>Einsatz von Pflanzenschutz-oder Düngemitteln im gesamten </a:t>
            </a:r>
            <a:r>
              <a:rPr lang="de-DE" dirty="0" smtClean="0"/>
              <a:t>Antragsjahr</a:t>
            </a:r>
          </a:p>
          <a:p>
            <a:pPr marL="742950" lvl="1" indent="-285750">
              <a:lnSpc>
                <a:spcPct val="150000"/>
              </a:lnSpc>
              <a:buFont typeface="Arial" panose="020B0604020202020204" pitchFamily="34" charset="0"/>
              <a:buChar char="•"/>
            </a:pPr>
            <a:r>
              <a:rPr lang="de-DE" i="1" dirty="0" smtClean="0">
                <a:solidFill>
                  <a:srgbClr val="E80000"/>
                </a:solidFill>
              </a:rPr>
              <a:t>Blühmischung </a:t>
            </a:r>
            <a:r>
              <a:rPr lang="de-DE" i="1" dirty="0">
                <a:solidFill>
                  <a:srgbClr val="E80000"/>
                </a:solidFill>
              </a:rPr>
              <a:t>muss bis 31.12</a:t>
            </a:r>
            <a:r>
              <a:rPr lang="de-DE" dirty="0"/>
              <a:t>. auf der Fläche </a:t>
            </a:r>
            <a:r>
              <a:rPr lang="de-DE" dirty="0" smtClean="0"/>
              <a:t>bleiben</a:t>
            </a:r>
          </a:p>
          <a:p>
            <a:pPr marL="742950" lvl="1" indent="-285750">
              <a:lnSpc>
                <a:spcPct val="150000"/>
              </a:lnSpc>
              <a:buFont typeface="Arial" panose="020B0604020202020204" pitchFamily="34" charset="0"/>
              <a:buChar char="•"/>
            </a:pPr>
            <a:r>
              <a:rPr lang="de-DE" i="1" dirty="0" smtClean="0">
                <a:solidFill>
                  <a:srgbClr val="E80000"/>
                </a:solidFill>
              </a:rPr>
              <a:t>Mulchen </a:t>
            </a:r>
            <a:r>
              <a:rPr lang="de-DE" i="1" dirty="0">
                <a:solidFill>
                  <a:srgbClr val="E80000"/>
                </a:solidFill>
              </a:rPr>
              <a:t>ganzjährig nicht </a:t>
            </a:r>
            <a:r>
              <a:rPr lang="de-DE" i="1" dirty="0" smtClean="0">
                <a:solidFill>
                  <a:srgbClr val="E80000"/>
                </a:solidFill>
              </a:rPr>
              <a:t>zulässig</a:t>
            </a:r>
          </a:p>
          <a:p>
            <a:pPr marL="742950" lvl="1" indent="-285750">
              <a:lnSpc>
                <a:spcPct val="150000"/>
              </a:lnSpc>
              <a:buFont typeface="Arial" panose="020B0604020202020204" pitchFamily="34" charset="0"/>
              <a:buChar char="•"/>
            </a:pPr>
            <a:r>
              <a:rPr lang="de-DE" dirty="0" smtClean="0"/>
              <a:t>Anbau </a:t>
            </a:r>
            <a:r>
              <a:rPr lang="de-DE" dirty="0"/>
              <a:t>Folgekultur Winterung im 2. Standjahr ab 1.9. </a:t>
            </a:r>
            <a:r>
              <a:rPr lang="de-DE" dirty="0" smtClean="0"/>
              <a:t>zulässig</a:t>
            </a:r>
            <a:endParaRPr lang="de-DE" sz="3200" dirty="0">
              <a:solidFill>
                <a:srgbClr val="000000"/>
              </a:solidFill>
            </a:endParaRPr>
          </a:p>
        </p:txBody>
      </p:sp>
    </p:spTree>
    <p:extLst>
      <p:ext uri="{BB962C8B-B14F-4D97-AF65-F5344CB8AC3E}">
        <p14:creationId xmlns:p14="http://schemas.microsoft.com/office/powerpoint/2010/main" val="17417705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8" y="1476549"/>
            <a:ext cx="5690090" cy="369332"/>
          </a:xfrm>
          <a:prstGeom prst="rect">
            <a:avLst/>
          </a:prstGeom>
        </p:spPr>
        <p:txBody>
          <a:bodyPr wrap="square">
            <a:spAutoFit/>
          </a:bodyPr>
          <a:lstStyle/>
          <a:p>
            <a:r>
              <a:rPr lang="de-DE" b="1" dirty="0" smtClean="0">
                <a:solidFill>
                  <a:srgbClr val="000000"/>
                </a:solidFill>
                <a:latin typeface="+mj-lt"/>
              </a:rPr>
              <a:t>ÖR1c: Blühstreifen oder -flächen in Dauerkulturen</a:t>
            </a:r>
            <a:endParaRPr lang="de-DE" dirty="0">
              <a:latin typeface="+mj-lt"/>
            </a:endParaRPr>
          </a:p>
        </p:txBody>
      </p:sp>
      <p:sp>
        <p:nvSpPr>
          <p:cNvPr id="9" name="Rechteck 8"/>
          <p:cNvSpPr/>
          <p:nvPr/>
        </p:nvSpPr>
        <p:spPr>
          <a:xfrm>
            <a:off x="473825" y="2355638"/>
            <a:ext cx="7922030" cy="2169825"/>
          </a:xfrm>
          <a:prstGeom prst="rect">
            <a:avLst/>
          </a:prstGeom>
        </p:spPr>
        <p:txBody>
          <a:bodyPr wrap="square">
            <a:spAutoFit/>
          </a:bodyPr>
          <a:lstStyle/>
          <a:p>
            <a:pPr marL="742950" lvl="1" indent="-285750">
              <a:lnSpc>
                <a:spcPct val="150000"/>
              </a:lnSpc>
              <a:buFont typeface="Arial" panose="020B0604020202020204" pitchFamily="34" charset="0"/>
              <a:buChar char="•"/>
            </a:pPr>
            <a:r>
              <a:rPr lang="de-DE" dirty="0" smtClean="0"/>
              <a:t>200 </a:t>
            </a:r>
            <a:r>
              <a:rPr lang="de-DE" dirty="0"/>
              <a:t>€/</a:t>
            </a:r>
            <a:r>
              <a:rPr lang="de-DE" dirty="0" smtClean="0"/>
              <a:t>ha</a:t>
            </a:r>
          </a:p>
          <a:p>
            <a:pPr marL="742950" lvl="1" indent="-285750">
              <a:lnSpc>
                <a:spcPct val="150000"/>
              </a:lnSpc>
              <a:buFont typeface="Arial" panose="020B0604020202020204" pitchFamily="34" charset="0"/>
              <a:buChar char="•"/>
            </a:pPr>
            <a:r>
              <a:rPr lang="de-DE" dirty="0" smtClean="0"/>
              <a:t>keine </a:t>
            </a:r>
            <a:r>
              <a:rPr lang="de-DE" dirty="0"/>
              <a:t>Kombination mit ÖR1a auf der Fläche </a:t>
            </a:r>
            <a:r>
              <a:rPr lang="de-DE" dirty="0" smtClean="0"/>
              <a:t>erforderlich, da Dauerkulturen</a:t>
            </a:r>
            <a:endParaRPr lang="de-DE" dirty="0"/>
          </a:p>
          <a:p>
            <a:pPr marL="742950" lvl="1" indent="-285750">
              <a:lnSpc>
                <a:spcPct val="150000"/>
              </a:lnSpc>
              <a:buFont typeface="Arial" panose="020B0604020202020204" pitchFamily="34" charset="0"/>
              <a:buChar char="•"/>
            </a:pPr>
            <a:r>
              <a:rPr lang="de-DE" dirty="0" smtClean="0">
                <a:solidFill>
                  <a:srgbClr val="000000"/>
                </a:solidFill>
              </a:rPr>
              <a:t>keine Mindestschlaggröße / Mindestbreite für die Blühfläche / Blühstreifen</a:t>
            </a:r>
          </a:p>
          <a:p>
            <a:pPr marL="1200150" lvl="2" indent="-285750">
              <a:lnSpc>
                <a:spcPct val="150000"/>
              </a:lnSpc>
              <a:buFont typeface="Wingdings" panose="05000000000000000000" pitchFamily="2" charset="2"/>
              <a:buChar char="Ø"/>
            </a:pPr>
            <a:r>
              <a:rPr lang="de-DE" dirty="0" smtClean="0">
                <a:solidFill>
                  <a:srgbClr val="000000"/>
                </a:solidFill>
              </a:rPr>
              <a:t>aber: </a:t>
            </a:r>
            <a:r>
              <a:rPr lang="de-DE" dirty="0" smtClean="0"/>
              <a:t>0,10 </a:t>
            </a:r>
            <a:r>
              <a:rPr lang="de-DE" dirty="0"/>
              <a:t>ha </a:t>
            </a:r>
            <a:r>
              <a:rPr lang="de-DE" dirty="0" smtClean="0"/>
              <a:t>Mindestschlaggröße </a:t>
            </a:r>
            <a:r>
              <a:rPr lang="de-DE" dirty="0"/>
              <a:t>für den </a:t>
            </a:r>
            <a:r>
              <a:rPr lang="de-DE" dirty="0" smtClean="0"/>
              <a:t>Dauerkulturschlag</a:t>
            </a:r>
            <a:endParaRPr lang="de-DE" dirty="0" smtClean="0">
              <a:solidFill>
                <a:srgbClr val="000000"/>
              </a:solidFill>
            </a:endParaRPr>
          </a:p>
          <a:p>
            <a:pPr marL="742950" lvl="1" indent="-285750">
              <a:lnSpc>
                <a:spcPct val="150000"/>
              </a:lnSpc>
              <a:buFont typeface="Arial" panose="020B0604020202020204" pitchFamily="34" charset="0"/>
              <a:buChar char="•"/>
            </a:pPr>
            <a:r>
              <a:rPr lang="de-DE" dirty="0" smtClean="0"/>
              <a:t>Einsaat </a:t>
            </a:r>
            <a:r>
              <a:rPr lang="de-DE" dirty="0"/>
              <a:t>bis spätestens 15. </a:t>
            </a:r>
            <a:r>
              <a:rPr lang="de-DE" dirty="0" smtClean="0"/>
              <a:t>Mai</a:t>
            </a:r>
          </a:p>
        </p:txBody>
      </p:sp>
    </p:spTree>
    <p:extLst>
      <p:ext uri="{BB962C8B-B14F-4D97-AF65-F5344CB8AC3E}">
        <p14:creationId xmlns:p14="http://schemas.microsoft.com/office/powerpoint/2010/main" val="36405950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8" y="1476549"/>
            <a:ext cx="5690090" cy="369332"/>
          </a:xfrm>
          <a:prstGeom prst="rect">
            <a:avLst/>
          </a:prstGeom>
        </p:spPr>
        <p:txBody>
          <a:bodyPr wrap="square">
            <a:spAutoFit/>
          </a:bodyPr>
          <a:lstStyle/>
          <a:p>
            <a:r>
              <a:rPr lang="de-DE" b="1" dirty="0" smtClean="0">
                <a:solidFill>
                  <a:srgbClr val="000000"/>
                </a:solidFill>
                <a:latin typeface="+mj-lt"/>
              </a:rPr>
              <a:t>ÖR1c: Blühstreifen oder -flächen in Dauerkulturen</a:t>
            </a:r>
            <a:endParaRPr lang="de-DE" dirty="0">
              <a:latin typeface="+mj-lt"/>
            </a:endParaRPr>
          </a:p>
        </p:txBody>
      </p:sp>
      <p:sp>
        <p:nvSpPr>
          <p:cNvPr id="9" name="Rechteck 8"/>
          <p:cNvSpPr/>
          <p:nvPr/>
        </p:nvSpPr>
        <p:spPr>
          <a:xfrm>
            <a:off x="415637" y="2172758"/>
            <a:ext cx="7772399" cy="3000821"/>
          </a:xfrm>
          <a:prstGeom prst="rect">
            <a:avLst/>
          </a:prstGeom>
        </p:spPr>
        <p:txBody>
          <a:bodyPr wrap="square">
            <a:spAutoFit/>
          </a:bodyPr>
          <a:lstStyle/>
          <a:p>
            <a:pPr marL="742950" lvl="1" indent="-285750">
              <a:lnSpc>
                <a:spcPct val="150000"/>
              </a:lnSpc>
              <a:buFont typeface="Arial" panose="020B0604020202020204" pitchFamily="34" charset="0"/>
              <a:buChar char="•"/>
            </a:pPr>
            <a:r>
              <a:rPr lang="de-DE" dirty="0" smtClean="0"/>
              <a:t>kein </a:t>
            </a:r>
            <a:r>
              <a:rPr lang="de-DE" dirty="0"/>
              <a:t>Einsatz von Pflanzenschutz-oder </a:t>
            </a:r>
            <a:r>
              <a:rPr lang="de-DE" dirty="0" smtClean="0"/>
              <a:t>Düngemitteln </a:t>
            </a:r>
            <a:r>
              <a:rPr lang="de-DE" u="sng" dirty="0" smtClean="0"/>
              <a:t>auf </a:t>
            </a:r>
            <a:r>
              <a:rPr lang="de-DE" u="sng" dirty="0"/>
              <a:t>dem Blühstreifen/-</a:t>
            </a:r>
            <a:r>
              <a:rPr lang="de-DE" u="sng" dirty="0" smtClean="0"/>
              <a:t>fläche</a:t>
            </a:r>
          </a:p>
          <a:p>
            <a:pPr marL="742950" lvl="1" indent="-285750">
              <a:lnSpc>
                <a:spcPct val="150000"/>
              </a:lnSpc>
              <a:buFont typeface="Arial" panose="020B0604020202020204" pitchFamily="34" charset="0"/>
              <a:buChar char="•"/>
            </a:pPr>
            <a:r>
              <a:rPr lang="de-DE" dirty="0" smtClean="0"/>
              <a:t>Blühmischung </a:t>
            </a:r>
            <a:r>
              <a:rPr lang="de-DE" dirty="0"/>
              <a:t>muss bis 31.12. auf der Fläche </a:t>
            </a:r>
            <a:r>
              <a:rPr lang="de-DE" dirty="0" smtClean="0"/>
              <a:t>bleiben</a:t>
            </a:r>
          </a:p>
          <a:p>
            <a:pPr marL="742950" lvl="1" indent="-285750">
              <a:lnSpc>
                <a:spcPct val="150000"/>
              </a:lnSpc>
              <a:buFont typeface="Arial" panose="020B0604020202020204" pitchFamily="34" charset="0"/>
              <a:buChar char="•"/>
            </a:pPr>
            <a:r>
              <a:rPr lang="de-DE" dirty="0" smtClean="0"/>
              <a:t>Mulchen </a:t>
            </a:r>
            <a:r>
              <a:rPr lang="de-DE" dirty="0"/>
              <a:t>nicht zulässig; Befahren nur zulässig, wenn dadurch der </a:t>
            </a:r>
            <a:r>
              <a:rPr lang="de-DE" dirty="0" smtClean="0"/>
              <a:t>Blühstreifen/-fläche </a:t>
            </a:r>
            <a:r>
              <a:rPr lang="de-DE" dirty="0"/>
              <a:t>nicht zerstört </a:t>
            </a:r>
            <a:r>
              <a:rPr lang="de-DE" dirty="0" smtClean="0"/>
              <a:t>wird</a:t>
            </a:r>
          </a:p>
          <a:p>
            <a:pPr marL="742950" lvl="1" indent="-285750">
              <a:lnSpc>
                <a:spcPct val="150000"/>
              </a:lnSpc>
              <a:buFont typeface="Arial" panose="020B0604020202020204" pitchFamily="34" charset="0"/>
              <a:buChar char="•"/>
            </a:pPr>
            <a:r>
              <a:rPr lang="de-DE" dirty="0" smtClean="0">
                <a:solidFill>
                  <a:srgbClr val="E80000"/>
                </a:solidFill>
              </a:rPr>
              <a:t>bei </a:t>
            </a:r>
            <a:r>
              <a:rPr lang="de-DE" dirty="0">
                <a:solidFill>
                  <a:srgbClr val="E80000"/>
                </a:solidFill>
              </a:rPr>
              <a:t>Reihenkulturen mit Einsaat der Blühmischung zwischen den Reihen muss jeder Streifen als Teilschlag </a:t>
            </a:r>
            <a:r>
              <a:rPr lang="de-DE" dirty="0" smtClean="0">
                <a:solidFill>
                  <a:srgbClr val="E80000"/>
                </a:solidFill>
              </a:rPr>
              <a:t>digitalisiert werden</a:t>
            </a:r>
            <a:endParaRPr lang="de-DE" dirty="0">
              <a:solidFill>
                <a:srgbClr val="E80000"/>
              </a:solidFill>
            </a:endParaRPr>
          </a:p>
        </p:txBody>
      </p:sp>
    </p:spTree>
    <p:extLst>
      <p:ext uri="{BB962C8B-B14F-4D97-AF65-F5344CB8AC3E}">
        <p14:creationId xmlns:p14="http://schemas.microsoft.com/office/powerpoint/2010/main" val="17843175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8" y="1476549"/>
            <a:ext cx="5690090" cy="369332"/>
          </a:xfrm>
          <a:prstGeom prst="rect">
            <a:avLst/>
          </a:prstGeom>
        </p:spPr>
        <p:txBody>
          <a:bodyPr wrap="square">
            <a:spAutoFit/>
          </a:bodyPr>
          <a:lstStyle/>
          <a:p>
            <a:r>
              <a:rPr lang="de-DE" b="1" dirty="0" smtClean="0">
                <a:solidFill>
                  <a:srgbClr val="000000"/>
                </a:solidFill>
                <a:latin typeface="+mj-lt"/>
              </a:rPr>
              <a:t>ÖR1b/c: </a:t>
            </a:r>
            <a:r>
              <a:rPr lang="de-DE" b="1" dirty="0">
                <a:latin typeface="+mj-lt"/>
              </a:rPr>
              <a:t>Wichtigste Fördervoraussetzungen </a:t>
            </a:r>
            <a:endParaRPr lang="de-DE" dirty="0">
              <a:latin typeface="+mj-lt"/>
            </a:endParaRPr>
          </a:p>
        </p:txBody>
      </p:sp>
      <p:sp>
        <p:nvSpPr>
          <p:cNvPr id="3" name="Rechteck 2"/>
          <p:cNvSpPr/>
          <p:nvPr/>
        </p:nvSpPr>
        <p:spPr>
          <a:xfrm>
            <a:off x="365760" y="1917515"/>
            <a:ext cx="8495607" cy="3831818"/>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Verwendung </a:t>
            </a:r>
            <a:r>
              <a:rPr lang="de-DE" dirty="0">
                <a:solidFill>
                  <a:srgbClr val="000000"/>
                </a:solidFill>
              </a:rPr>
              <a:t>von Saatgutmischungen mit </a:t>
            </a:r>
            <a:r>
              <a:rPr lang="de-DE" b="1" u="sng" dirty="0">
                <a:solidFill>
                  <a:srgbClr val="E80000"/>
                </a:solidFill>
                <a:latin typeface="+mj-lt"/>
              </a:rPr>
              <a:t>ausschließlich</a:t>
            </a:r>
            <a:r>
              <a:rPr lang="de-DE" b="1" dirty="0">
                <a:solidFill>
                  <a:srgbClr val="E80000"/>
                </a:solidFill>
                <a:latin typeface="+mj-lt"/>
              </a:rPr>
              <a:t> zulässigen Arten </a:t>
            </a:r>
            <a:r>
              <a:rPr lang="de-DE" dirty="0">
                <a:solidFill>
                  <a:srgbClr val="000000"/>
                </a:solidFill>
              </a:rPr>
              <a:t>(einjährig/mehrjährig) in der Saatgutmischung, d.h.  </a:t>
            </a:r>
            <a:r>
              <a:rPr lang="de-DE" b="1" dirty="0">
                <a:solidFill>
                  <a:srgbClr val="E80000"/>
                </a:solidFill>
                <a:latin typeface="+mj-lt"/>
              </a:rPr>
              <a:t>es dürfen keine weiteren Arten in der Saatgutmischung enthalten </a:t>
            </a:r>
            <a:r>
              <a:rPr lang="de-DE" b="1" dirty="0" smtClean="0">
                <a:solidFill>
                  <a:srgbClr val="E80000"/>
                </a:solidFill>
                <a:latin typeface="+mj-lt"/>
              </a:rPr>
              <a:t>sein</a:t>
            </a:r>
          </a:p>
          <a:p>
            <a:pPr marL="285750" indent="-285750">
              <a:lnSpc>
                <a:spcPct val="150000"/>
              </a:lnSpc>
              <a:buFont typeface="Arial" panose="020B0604020202020204" pitchFamily="34" charset="0"/>
              <a:buChar char="•"/>
            </a:pPr>
            <a:r>
              <a:rPr lang="de-DE" dirty="0" smtClean="0">
                <a:solidFill>
                  <a:srgbClr val="000000"/>
                </a:solidFill>
              </a:rPr>
              <a:t>bundesweite </a:t>
            </a:r>
            <a:r>
              <a:rPr lang="de-DE" dirty="0">
                <a:solidFill>
                  <a:srgbClr val="000000"/>
                </a:solidFill>
              </a:rPr>
              <a:t>Liste der zulässigen Arten wurde für BW in der </a:t>
            </a:r>
            <a:r>
              <a:rPr lang="de-DE" dirty="0" err="1">
                <a:solidFill>
                  <a:srgbClr val="000000"/>
                </a:solidFill>
              </a:rPr>
              <a:t>GAPRefVO</a:t>
            </a:r>
            <a:r>
              <a:rPr lang="de-DE" dirty="0">
                <a:solidFill>
                  <a:srgbClr val="000000"/>
                </a:solidFill>
              </a:rPr>
              <a:t> BW um 23 Arten </a:t>
            </a:r>
            <a:r>
              <a:rPr lang="de-DE" dirty="0" smtClean="0">
                <a:solidFill>
                  <a:srgbClr val="000000"/>
                </a:solidFill>
              </a:rPr>
              <a:t>gekürzt</a:t>
            </a:r>
          </a:p>
          <a:p>
            <a:pPr marL="285750" indent="-285750">
              <a:lnSpc>
                <a:spcPct val="150000"/>
              </a:lnSpc>
              <a:buFont typeface="Arial" panose="020B0604020202020204" pitchFamily="34" charset="0"/>
              <a:buChar char="•"/>
            </a:pPr>
            <a:r>
              <a:rPr lang="de-DE" dirty="0" smtClean="0">
                <a:solidFill>
                  <a:srgbClr val="000000"/>
                </a:solidFill>
              </a:rPr>
              <a:t>in </a:t>
            </a:r>
            <a:r>
              <a:rPr lang="de-DE" dirty="0">
                <a:solidFill>
                  <a:srgbClr val="000000"/>
                </a:solidFill>
              </a:rPr>
              <a:t>BW verwendete Saatgutmischung muss den BW-Anforderungen für ÖR </a:t>
            </a:r>
            <a:r>
              <a:rPr lang="de-DE" dirty="0" smtClean="0">
                <a:solidFill>
                  <a:srgbClr val="000000"/>
                </a:solidFill>
              </a:rPr>
              <a:t>entsprechen</a:t>
            </a:r>
          </a:p>
          <a:p>
            <a:pPr marL="742950" lvl="1" indent="-285750">
              <a:lnSpc>
                <a:spcPct val="150000"/>
              </a:lnSpc>
              <a:buFont typeface="Wingdings" panose="05000000000000000000" pitchFamily="2" charset="2"/>
              <a:buChar char="Ø"/>
            </a:pPr>
            <a:r>
              <a:rPr lang="de-DE" dirty="0" smtClean="0">
                <a:solidFill>
                  <a:srgbClr val="000000"/>
                </a:solidFill>
              </a:rPr>
              <a:t>Aufpassen </a:t>
            </a:r>
            <a:r>
              <a:rPr lang="de-DE" dirty="0">
                <a:solidFill>
                  <a:srgbClr val="000000"/>
                </a:solidFill>
              </a:rPr>
              <a:t>bei Mischungen aus anderen </a:t>
            </a:r>
            <a:r>
              <a:rPr lang="de-DE" dirty="0" smtClean="0">
                <a:solidFill>
                  <a:srgbClr val="000000"/>
                </a:solidFill>
              </a:rPr>
              <a:t>Bundesländern</a:t>
            </a:r>
          </a:p>
          <a:p>
            <a:pPr marL="742950" lvl="1" indent="-285750">
              <a:lnSpc>
                <a:spcPct val="150000"/>
              </a:lnSpc>
              <a:buFont typeface="Wingdings" panose="05000000000000000000" pitchFamily="2" charset="2"/>
              <a:buChar char="Ø"/>
            </a:pPr>
            <a:r>
              <a:rPr lang="de-DE" dirty="0" smtClean="0">
                <a:solidFill>
                  <a:srgbClr val="E80000"/>
                </a:solidFill>
              </a:rPr>
              <a:t>FAKT-Mischungen </a:t>
            </a:r>
            <a:r>
              <a:rPr lang="de-DE" dirty="0">
                <a:solidFill>
                  <a:srgbClr val="E80000"/>
                </a:solidFill>
              </a:rPr>
              <a:t>sind nicht </a:t>
            </a:r>
            <a:r>
              <a:rPr lang="de-DE" dirty="0" smtClean="0">
                <a:solidFill>
                  <a:srgbClr val="E80000"/>
                </a:solidFill>
              </a:rPr>
              <a:t>möglich!</a:t>
            </a:r>
          </a:p>
          <a:p>
            <a:pPr marL="285750" indent="-285750">
              <a:lnSpc>
                <a:spcPct val="150000"/>
              </a:lnSpc>
              <a:buFont typeface="Arial" panose="020B0604020202020204" pitchFamily="34" charset="0"/>
              <a:buChar char="•"/>
            </a:pPr>
            <a:r>
              <a:rPr lang="de-DE" dirty="0" smtClean="0">
                <a:solidFill>
                  <a:srgbClr val="000000"/>
                </a:solidFill>
              </a:rPr>
              <a:t>Nachweis </a:t>
            </a:r>
            <a:r>
              <a:rPr lang="de-DE" dirty="0">
                <a:solidFill>
                  <a:srgbClr val="000000"/>
                </a:solidFill>
              </a:rPr>
              <a:t>über </a:t>
            </a:r>
            <a:r>
              <a:rPr lang="de-DE" dirty="0" smtClean="0">
                <a:solidFill>
                  <a:srgbClr val="000000"/>
                </a:solidFill>
              </a:rPr>
              <a:t>Saatgutetiketten</a:t>
            </a:r>
            <a:endParaRPr lang="de-DE" dirty="0">
              <a:solidFill>
                <a:srgbClr val="000000"/>
              </a:solidFill>
            </a:endParaRPr>
          </a:p>
        </p:txBody>
      </p:sp>
    </p:spTree>
    <p:extLst>
      <p:ext uri="{BB962C8B-B14F-4D97-AF65-F5344CB8AC3E}">
        <p14:creationId xmlns:p14="http://schemas.microsoft.com/office/powerpoint/2010/main" val="14721912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8" y="1476549"/>
            <a:ext cx="5690090" cy="369332"/>
          </a:xfrm>
          <a:prstGeom prst="rect">
            <a:avLst/>
          </a:prstGeom>
        </p:spPr>
        <p:txBody>
          <a:bodyPr wrap="square">
            <a:spAutoFit/>
          </a:bodyPr>
          <a:lstStyle/>
          <a:p>
            <a:r>
              <a:rPr lang="de-DE" b="1" dirty="0" smtClean="0">
                <a:solidFill>
                  <a:srgbClr val="000000"/>
                </a:solidFill>
                <a:latin typeface="+mj-lt"/>
              </a:rPr>
              <a:t>ÖR1b/c: </a:t>
            </a:r>
            <a:r>
              <a:rPr lang="de-DE" b="1" dirty="0">
                <a:latin typeface="+mj-lt"/>
              </a:rPr>
              <a:t>Wichtigste Fördervoraussetzungen </a:t>
            </a:r>
            <a:endParaRPr lang="de-DE" dirty="0">
              <a:latin typeface="+mj-lt"/>
            </a:endParaRPr>
          </a:p>
        </p:txBody>
      </p:sp>
      <p:sp>
        <p:nvSpPr>
          <p:cNvPr id="3" name="Rechteck 2"/>
          <p:cNvSpPr/>
          <p:nvPr/>
        </p:nvSpPr>
        <p:spPr>
          <a:xfrm>
            <a:off x="365760" y="1917515"/>
            <a:ext cx="8495607" cy="464871"/>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Verwendung </a:t>
            </a:r>
            <a:r>
              <a:rPr lang="de-DE" dirty="0">
                <a:solidFill>
                  <a:srgbClr val="000000"/>
                </a:solidFill>
              </a:rPr>
              <a:t>von Saatgutmischungen mit </a:t>
            </a:r>
            <a:r>
              <a:rPr lang="de-DE" b="1" u="sng" dirty="0">
                <a:solidFill>
                  <a:srgbClr val="E80000"/>
                </a:solidFill>
                <a:latin typeface="+mj-lt"/>
              </a:rPr>
              <a:t>ausschließlich</a:t>
            </a:r>
            <a:r>
              <a:rPr lang="de-DE" b="1" dirty="0">
                <a:solidFill>
                  <a:srgbClr val="E80000"/>
                </a:solidFill>
                <a:latin typeface="+mj-lt"/>
              </a:rPr>
              <a:t> zulässigen </a:t>
            </a:r>
            <a:r>
              <a:rPr lang="de-DE" b="1" dirty="0" smtClean="0">
                <a:solidFill>
                  <a:srgbClr val="E80000"/>
                </a:solidFill>
                <a:latin typeface="+mj-lt"/>
              </a:rPr>
              <a:t>Arten</a:t>
            </a:r>
            <a:endParaRPr lang="de-DE" dirty="0">
              <a:solidFill>
                <a:srgbClr val="000000"/>
              </a:solidFill>
            </a:endParaRPr>
          </a:p>
        </p:txBody>
      </p:sp>
      <p:sp>
        <p:nvSpPr>
          <p:cNvPr id="9" name="Rechteck 8"/>
          <p:cNvSpPr/>
          <p:nvPr/>
        </p:nvSpPr>
        <p:spPr>
          <a:xfrm>
            <a:off x="511232" y="4936803"/>
            <a:ext cx="8204662" cy="923330"/>
          </a:xfrm>
          <a:prstGeom prst="rect">
            <a:avLst/>
          </a:prstGeom>
        </p:spPr>
        <p:txBody>
          <a:bodyPr wrap="square">
            <a:spAutoFit/>
          </a:bodyPr>
          <a:lstStyle/>
          <a:p>
            <a:r>
              <a:rPr lang="de-DE" dirty="0">
                <a:hlinkClick r:id="rId2"/>
              </a:rPr>
              <a:t>https://</a:t>
            </a:r>
            <a:r>
              <a:rPr lang="de-DE" dirty="0" smtClean="0">
                <a:hlinkClick r:id="rId2"/>
              </a:rPr>
              <a:t>foerderung.landwirtschaft-bw.de/site/pbs-bw-mlr-root/get/documents_E-263232399/MLR.LEL/PB5Documents/mlr/GA/GA_025_extern/OER/Ergaenzende_Informationen_zu_den_Oeko-Regelungen.pdf</a:t>
            </a:r>
            <a:endParaRPr lang="de-DE" dirty="0" smtClean="0"/>
          </a:p>
        </p:txBody>
      </p:sp>
      <p:pic>
        <p:nvPicPr>
          <p:cNvPr id="13" name="Grafik 12"/>
          <p:cNvPicPr>
            <a:picLocks noChangeAspect="1"/>
          </p:cNvPicPr>
          <p:nvPr/>
        </p:nvPicPr>
        <p:blipFill>
          <a:blip r:embed="rId3"/>
          <a:stretch>
            <a:fillRect/>
          </a:stretch>
        </p:blipFill>
        <p:spPr>
          <a:xfrm>
            <a:off x="5128953" y="2456946"/>
            <a:ext cx="3199552" cy="2406807"/>
          </a:xfrm>
          <a:prstGeom prst="rect">
            <a:avLst/>
          </a:prstGeom>
          <a:ln>
            <a:solidFill>
              <a:srgbClr val="000000"/>
            </a:solidFill>
          </a:ln>
        </p:spPr>
      </p:pic>
      <p:sp>
        <p:nvSpPr>
          <p:cNvPr id="14" name="Textfeld 13"/>
          <p:cNvSpPr txBox="1"/>
          <p:nvPr/>
        </p:nvSpPr>
        <p:spPr>
          <a:xfrm>
            <a:off x="511232" y="3233651"/>
            <a:ext cx="4270208" cy="369332"/>
          </a:xfrm>
          <a:prstGeom prst="rect">
            <a:avLst/>
          </a:prstGeom>
          <a:noFill/>
          <a:ln>
            <a:solidFill>
              <a:srgbClr val="000000"/>
            </a:solidFill>
          </a:ln>
        </p:spPr>
        <p:txBody>
          <a:bodyPr wrap="none" rtlCol="0">
            <a:spAutoFit/>
          </a:bodyPr>
          <a:lstStyle/>
          <a:p>
            <a:r>
              <a:rPr lang="de-DE" dirty="0" smtClean="0"/>
              <a:t>Die Liste der zulässigen Arten finden sie hier</a:t>
            </a:r>
            <a:endParaRPr lang="de-DE" dirty="0"/>
          </a:p>
        </p:txBody>
      </p:sp>
      <p:cxnSp>
        <p:nvCxnSpPr>
          <p:cNvPr id="16" name="Gerade Verbindung mit Pfeil 15"/>
          <p:cNvCxnSpPr/>
          <p:nvPr/>
        </p:nvCxnSpPr>
        <p:spPr>
          <a:xfrm>
            <a:off x="4713316" y="3602983"/>
            <a:ext cx="1113907" cy="703010"/>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3751809" y="3644627"/>
            <a:ext cx="0" cy="1351322"/>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0982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7" y="1476549"/>
            <a:ext cx="6912061" cy="369332"/>
          </a:xfrm>
          <a:prstGeom prst="rect">
            <a:avLst/>
          </a:prstGeom>
        </p:spPr>
        <p:txBody>
          <a:bodyPr wrap="square">
            <a:spAutoFit/>
          </a:bodyPr>
          <a:lstStyle/>
          <a:p>
            <a:r>
              <a:rPr lang="de-DE" b="1" dirty="0" smtClean="0">
                <a:solidFill>
                  <a:srgbClr val="000000"/>
                </a:solidFill>
                <a:latin typeface="+mj-lt"/>
              </a:rPr>
              <a:t>ÖR1d: </a:t>
            </a:r>
            <a:r>
              <a:rPr lang="de-DE" b="1" dirty="0" smtClean="0">
                <a:latin typeface="+mj-lt"/>
              </a:rPr>
              <a:t>Altgrasstreifen </a:t>
            </a:r>
            <a:r>
              <a:rPr lang="de-DE" b="1" dirty="0">
                <a:latin typeface="+mj-lt"/>
              </a:rPr>
              <a:t>oder -flächen </a:t>
            </a:r>
            <a:r>
              <a:rPr lang="de-DE" b="1" dirty="0" smtClean="0">
                <a:latin typeface="+mj-lt"/>
              </a:rPr>
              <a:t>auf Dauergrünland </a:t>
            </a:r>
            <a:endParaRPr lang="de-DE" dirty="0">
              <a:latin typeface="+mj-lt"/>
            </a:endParaRPr>
          </a:p>
        </p:txBody>
      </p:sp>
      <p:sp>
        <p:nvSpPr>
          <p:cNvPr id="3" name="Rechteck 2"/>
          <p:cNvSpPr/>
          <p:nvPr/>
        </p:nvSpPr>
        <p:spPr>
          <a:xfrm>
            <a:off x="532013" y="2128060"/>
            <a:ext cx="7207135" cy="2169825"/>
          </a:xfrm>
          <a:prstGeom prst="rect">
            <a:avLst/>
          </a:prstGeom>
        </p:spPr>
        <p:txBody>
          <a:bodyPr wrap="square">
            <a:spAutoFit/>
          </a:bodyPr>
          <a:lstStyle/>
          <a:p>
            <a:pPr>
              <a:lnSpc>
                <a:spcPct val="150000"/>
              </a:lnSpc>
            </a:pPr>
            <a:r>
              <a:rPr lang="de-DE" dirty="0" smtClean="0">
                <a:solidFill>
                  <a:srgbClr val="000000"/>
                </a:solidFill>
              </a:rPr>
              <a:t>Mindestumfang: </a:t>
            </a:r>
            <a:r>
              <a:rPr lang="de-DE" dirty="0">
                <a:solidFill>
                  <a:srgbClr val="000000"/>
                </a:solidFill>
              </a:rPr>
              <a:t>1 </a:t>
            </a:r>
            <a:r>
              <a:rPr lang="de-DE" dirty="0" smtClean="0">
                <a:solidFill>
                  <a:srgbClr val="000000"/>
                </a:solidFill>
              </a:rPr>
              <a:t>% </a:t>
            </a:r>
            <a:r>
              <a:rPr lang="de-DE" dirty="0">
                <a:solidFill>
                  <a:srgbClr val="000000"/>
                </a:solidFill>
              </a:rPr>
              <a:t>der </a:t>
            </a:r>
            <a:r>
              <a:rPr lang="de-DE" u="sng" dirty="0">
                <a:solidFill>
                  <a:srgbClr val="000000"/>
                </a:solidFill>
              </a:rPr>
              <a:t>förderfähigen Dauergrünlandfläche </a:t>
            </a:r>
            <a:r>
              <a:rPr lang="de-DE" dirty="0">
                <a:solidFill>
                  <a:srgbClr val="000000"/>
                </a:solidFill>
              </a:rPr>
              <a:t>des </a:t>
            </a:r>
            <a:r>
              <a:rPr lang="de-DE" dirty="0" smtClean="0">
                <a:solidFill>
                  <a:srgbClr val="000000"/>
                </a:solidFill>
              </a:rPr>
              <a:t>Betriebs</a:t>
            </a:r>
          </a:p>
          <a:p>
            <a:pPr>
              <a:lnSpc>
                <a:spcPct val="150000"/>
              </a:lnSpc>
            </a:pPr>
            <a:r>
              <a:rPr lang="de-DE" dirty="0" smtClean="0">
                <a:solidFill>
                  <a:srgbClr val="000000"/>
                </a:solidFill>
              </a:rPr>
              <a:t>Höchstumfang:    </a:t>
            </a:r>
            <a:r>
              <a:rPr lang="de-DE" dirty="0">
                <a:solidFill>
                  <a:srgbClr val="000000"/>
                </a:solidFill>
              </a:rPr>
              <a:t>6 % der </a:t>
            </a:r>
            <a:r>
              <a:rPr lang="de-DE" u="sng" dirty="0" smtClean="0">
                <a:solidFill>
                  <a:srgbClr val="000000"/>
                </a:solidFill>
              </a:rPr>
              <a:t>förderfähigen Dauergrünlandfläche </a:t>
            </a:r>
            <a:r>
              <a:rPr lang="de-DE" dirty="0" smtClean="0">
                <a:solidFill>
                  <a:srgbClr val="000000"/>
                </a:solidFill>
              </a:rPr>
              <a:t>des </a:t>
            </a:r>
            <a:r>
              <a:rPr lang="de-DE" dirty="0">
                <a:solidFill>
                  <a:srgbClr val="000000"/>
                </a:solidFill>
              </a:rPr>
              <a:t>Betriebs</a:t>
            </a:r>
          </a:p>
          <a:p>
            <a:pPr marL="1200150" lvl="2" indent="-285750">
              <a:lnSpc>
                <a:spcPct val="150000"/>
              </a:lnSpc>
              <a:buFont typeface="Arial" panose="020B0604020202020204" pitchFamily="34" charset="0"/>
              <a:buChar char="•"/>
            </a:pPr>
            <a:r>
              <a:rPr lang="de-DE" dirty="0" smtClean="0">
                <a:solidFill>
                  <a:srgbClr val="000000"/>
                </a:solidFill>
              </a:rPr>
              <a:t>Stufe 1: </a:t>
            </a:r>
            <a:r>
              <a:rPr lang="de-DE" dirty="0">
                <a:solidFill>
                  <a:srgbClr val="000000"/>
                </a:solidFill>
              </a:rPr>
              <a:t>erster %-Punkt/ </a:t>
            </a:r>
            <a:r>
              <a:rPr lang="de-DE" i="1" dirty="0">
                <a:solidFill>
                  <a:srgbClr val="E80000"/>
                </a:solidFill>
              </a:rPr>
              <a:t>erster Hektar</a:t>
            </a:r>
            <a:r>
              <a:rPr lang="de-DE" dirty="0">
                <a:solidFill>
                  <a:srgbClr val="000000"/>
                </a:solidFill>
              </a:rPr>
              <a:t>: 900 €/</a:t>
            </a:r>
            <a:r>
              <a:rPr lang="de-DE" dirty="0" smtClean="0">
                <a:solidFill>
                  <a:srgbClr val="000000"/>
                </a:solidFill>
              </a:rPr>
              <a:t>ha</a:t>
            </a:r>
          </a:p>
          <a:p>
            <a:pPr marL="1200150" lvl="2" indent="-285750">
              <a:lnSpc>
                <a:spcPct val="150000"/>
              </a:lnSpc>
              <a:buFont typeface="Arial" panose="020B0604020202020204" pitchFamily="34" charset="0"/>
              <a:buChar char="•"/>
            </a:pPr>
            <a:r>
              <a:rPr lang="de-DE" dirty="0" smtClean="0">
                <a:solidFill>
                  <a:srgbClr val="000000"/>
                </a:solidFill>
              </a:rPr>
              <a:t>Stufe </a:t>
            </a:r>
            <a:r>
              <a:rPr lang="de-DE" dirty="0">
                <a:solidFill>
                  <a:srgbClr val="000000"/>
                </a:solidFill>
              </a:rPr>
              <a:t>2 bis dritter %-Punkt: 400 €/</a:t>
            </a:r>
            <a:r>
              <a:rPr lang="de-DE" dirty="0" smtClean="0">
                <a:solidFill>
                  <a:srgbClr val="000000"/>
                </a:solidFill>
              </a:rPr>
              <a:t>ha</a:t>
            </a:r>
          </a:p>
          <a:p>
            <a:pPr marL="1200150" lvl="2" indent="-285750">
              <a:lnSpc>
                <a:spcPct val="150000"/>
              </a:lnSpc>
              <a:buFont typeface="Arial" panose="020B0604020202020204" pitchFamily="34" charset="0"/>
              <a:buChar char="•"/>
            </a:pPr>
            <a:r>
              <a:rPr lang="de-DE" dirty="0" smtClean="0">
                <a:solidFill>
                  <a:srgbClr val="000000"/>
                </a:solidFill>
              </a:rPr>
              <a:t>Stufe </a:t>
            </a:r>
            <a:r>
              <a:rPr lang="de-DE" dirty="0">
                <a:solidFill>
                  <a:srgbClr val="000000"/>
                </a:solidFill>
              </a:rPr>
              <a:t>3 bis sechster %-Punkt: 200 €/</a:t>
            </a:r>
            <a:r>
              <a:rPr lang="de-DE" dirty="0" smtClean="0">
                <a:solidFill>
                  <a:srgbClr val="000000"/>
                </a:solidFill>
              </a:rPr>
              <a:t>ha</a:t>
            </a:r>
            <a:endParaRPr lang="de-DE" dirty="0">
              <a:solidFill>
                <a:srgbClr val="000000"/>
              </a:solidFill>
            </a:endParaRPr>
          </a:p>
        </p:txBody>
      </p:sp>
      <p:sp>
        <p:nvSpPr>
          <p:cNvPr id="7" name="Rechteck 6"/>
          <p:cNvSpPr/>
          <p:nvPr/>
        </p:nvSpPr>
        <p:spPr>
          <a:xfrm>
            <a:off x="532011" y="4239696"/>
            <a:ext cx="8055034" cy="1754326"/>
          </a:xfrm>
          <a:prstGeom prst="rect">
            <a:avLst/>
          </a:prstGeom>
        </p:spPr>
        <p:txBody>
          <a:bodyPr wrap="square">
            <a:spAutoFit/>
          </a:bodyPr>
          <a:lstStyle/>
          <a:p>
            <a:pPr>
              <a:lnSpc>
                <a:spcPct val="150000"/>
              </a:lnSpc>
            </a:pPr>
            <a:r>
              <a:rPr lang="de-DE" b="1" u="sng" dirty="0">
                <a:solidFill>
                  <a:srgbClr val="E80000"/>
                </a:solidFill>
                <a:latin typeface="+mj-lt"/>
              </a:rPr>
              <a:t>Änderung </a:t>
            </a:r>
            <a:r>
              <a:rPr lang="de-DE" b="1" u="sng" dirty="0" smtClean="0">
                <a:solidFill>
                  <a:srgbClr val="E80000"/>
                </a:solidFill>
                <a:latin typeface="+mj-lt"/>
              </a:rPr>
              <a:t>2025</a:t>
            </a:r>
            <a:r>
              <a:rPr lang="de-DE" b="1" i="1" dirty="0" smtClean="0">
                <a:solidFill>
                  <a:srgbClr val="E80000"/>
                </a:solidFill>
                <a:latin typeface="+mj-lt"/>
              </a:rPr>
              <a:t>: </a:t>
            </a:r>
            <a:endParaRPr lang="de-DE" dirty="0">
              <a:solidFill>
                <a:srgbClr val="E80000"/>
              </a:solidFill>
              <a:latin typeface="+mj-lt"/>
            </a:endParaRPr>
          </a:p>
          <a:p>
            <a:pPr marL="285750" indent="-285750">
              <a:lnSpc>
                <a:spcPct val="150000"/>
              </a:lnSpc>
              <a:buFont typeface="Arial" panose="020B0604020202020204" pitchFamily="34" charset="0"/>
              <a:buChar char="•"/>
            </a:pPr>
            <a:r>
              <a:rPr lang="de-DE" dirty="0" smtClean="0">
                <a:solidFill>
                  <a:srgbClr val="E80000"/>
                </a:solidFill>
              </a:rPr>
              <a:t>Stufe </a:t>
            </a:r>
            <a:r>
              <a:rPr lang="de-DE" dirty="0">
                <a:solidFill>
                  <a:srgbClr val="E80000"/>
                </a:solidFill>
              </a:rPr>
              <a:t>1 für den ersten %-Punkt </a:t>
            </a:r>
            <a:r>
              <a:rPr lang="de-DE" u="sng" dirty="0">
                <a:solidFill>
                  <a:srgbClr val="E80000"/>
                </a:solidFill>
              </a:rPr>
              <a:t>bzw. den ersten Hektar </a:t>
            </a:r>
            <a:r>
              <a:rPr lang="de-DE" dirty="0">
                <a:solidFill>
                  <a:srgbClr val="E80000"/>
                </a:solidFill>
              </a:rPr>
              <a:t>(analog </a:t>
            </a:r>
            <a:r>
              <a:rPr lang="de-DE" dirty="0" smtClean="0">
                <a:solidFill>
                  <a:srgbClr val="E80000"/>
                </a:solidFill>
              </a:rPr>
              <a:t>ÖR1a)</a:t>
            </a:r>
          </a:p>
          <a:p>
            <a:pPr marL="285750" indent="-285750">
              <a:lnSpc>
                <a:spcPct val="150000"/>
              </a:lnSpc>
              <a:buFont typeface="Arial" panose="020B0604020202020204" pitchFamily="34" charset="0"/>
              <a:buChar char="•"/>
            </a:pPr>
            <a:r>
              <a:rPr lang="de-DE" dirty="0" smtClean="0">
                <a:solidFill>
                  <a:srgbClr val="E80000"/>
                </a:solidFill>
              </a:rPr>
              <a:t>der </a:t>
            </a:r>
            <a:r>
              <a:rPr lang="de-DE" dirty="0">
                <a:solidFill>
                  <a:srgbClr val="E80000"/>
                </a:solidFill>
              </a:rPr>
              <a:t>erste Hektar bei der Stufe 1 darf auch mehr als 6 % </a:t>
            </a:r>
            <a:r>
              <a:rPr lang="de-DE" dirty="0" smtClean="0">
                <a:solidFill>
                  <a:srgbClr val="E80000"/>
                </a:solidFill>
              </a:rPr>
              <a:t>der Dauergrünlandfläche </a:t>
            </a:r>
            <a:r>
              <a:rPr lang="de-DE" dirty="0">
                <a:solidFill>
                  <a:srgbClr val="E80000"/>
                </a:solidFill>
              </a:rPr>
              <a:t>des Betriebs sein; unabhängig von der Dauergrünlandfläche des Betriebs</a:t>
            </a:r>
          </a:p>
        </p:txBody>
      </p:sp>
    </p:spTree>
    <p:extLst>
      <p:ext uri="{BB962C8B-B14F-4D97-AF65-F5344CB8AC3E}">
        <p14:creationId xmlns:p14="http://schemas.microsoft.com/office/powerpoint/2010/main" val="26169072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7" y="1476549"/>
            <a:ext cx="6912061" cy="369332"/>
          </a:xfrm>
          <a:prstGeom prst="rect">
            <a:avLst/>
          </a:prstGeom>
        </p:spPr>
        <p:txBody>
          <a:bodyPr wrap="square">
            <a:spAutoFit/>
          </a:bodyPr>
          <a:lstStyle/>
          <a:p>
            <a:r>
              <a:rPr lang="de-DE" b="1" dirty="0" smtClean="0">
                <a:solidFill>
                  <a:srgbClr val="000000"/>
                </a:solidFill>
                <a:latin typeface="+mj-lt"/>
              </a:rPr>
              <a:t>ÖR1d: </a:t>
            </a:r>
            <a:r>
              <a:rPr lang="de-DE" b="1" dirty="0" smtClean="0">
                <a:latin typeface="+mj-lt"/>
              </a:rPr>
              <a:t>Altgrasstreifen </a:t>
            </a:r>
            <a:r>
              <a:rPr lang="de-DE" b="1" dirty="0">
                <a:latin typeface="+mj-lt"/>
              </a:rPr>
              <a:t>oder -flächen </a:t>
            </a:r>
            <a:r>
              <a:rPr lang="de-DE" b="1" dirty="0" smtClean="0">
                <a:latin typeface="+mj-lt"/>
              </a:rPr>
              <a:t>auf Dauergrünland </a:t>
            </a:r>
            <a:endParaRPr lang="de-DE" dirty="0">
              <a:latin typeface="+mj-lt"/>
            </a:endParaRPr>
          </a:p>
        </p:txBody>
      </p:sp>
      <p:sp>
        <p:nvSpPr>
          <p:cNvPr id="8" name="Rechteck 7"/>
          <p:cNvSpPr/>
          <p:nvPr/>
        </p:nvSpPr>
        <p:spPr>
          <a:xfrm>
            <a:off x="827088" y="1893168"/>
            <a:ext cx="3479350" cy="369332"/>
          </a:xfrm>
          <a:prstGeom prst="rect">
            <a:avLst/>
          </a:prstGeom>
        </p:spPr>
        <p:txBody>
          <a:bodyPr wrap="none">
            <a:spAutoFit/>
          </a:bodyPr>
          <a:lstStyle/>
          <a:p>
            <a:r>
              <a:rPr lang="de-DE" b="1" dirty="0">
                <a:solidFill>
                  <a:srgbClr val="000000"/>
                </a:solidFill>
                <a:latin typeface="+mj-lt"/>
              </a:rPr>
              <a:t>Wichtigste Fördervoraussetzungen</a:t>
            </a:r>
            <a:endParaRPr lang="de-DE" dirty="0">
              <a:latin typeface="+mj-lt"/>
            </a:endParaRPr>
          </a:p>
        </p:txBody>
      </p:sp>
      <p:sp>
        <p:nvSpPr>
          <p:cNvPr id="9" name="Rechteck 8"/>
          <p:cNvSpPr/>
          <p:nvPr/>
        </p:nvSpPr>
        <p:spPr>
          <a:xfrm>
            <a:off x="490451" y="2262500"/>
            <a:ext cx="8021781"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nicht </a:t>
            </a:r>
            <a:r>
              <a:rPr lang="de-DE" dirty="0">
                <a:solidFill>
                  <a:srgbClr val="000000"/>
                </a:solidFill>
              </a:rPr>
              <a:t>möglich auf FFH-Mähwiesen (einschl. </a:t>
            </a:r>
            <a:r>
              <a:rPr lang="de-DE" dirty="0" smtClean="0">
                <a:solidFill>
                  <a:srgbClr val="000000"/>
                </a:solidFill>
              </a:rPr>
              <a:t>Verlustflächen)</a:t>
            </a:r>
          </a:p>
          <a:p>
            <a:pPr marL="285750" indent="-285750">
              <a:lnSpc>
                <a:spcPct val="150000"/>
              </a:lnSpc>
              <a:buFont typeface="Arial" panose="020B0604020202020204" pitchFamily="34" charset="0"/>
              <a:buChar char="•"/>
            </a:pPr>
            <a:r>
              <a:rPr lang="de-DE" dirty="0" smtClean="0">
                <a:solidFill>
                  <a:srgbClr val="000000"/>
                </a:solidFill>
              </a:rPr>
              <a:t>bis </a:t>
            </a:r>
            <a:r>
              <a:rPr lang="de-DE" dirty="0">
                <a:solidFill>
                  <a:srgbClr val="000000"/>
                </a:solidFill>
              </a:rPr>
              <a:t>30.8. </a:t>
            </a:r>
            <a:r>
              <a:rPr lang="de-DE" b="1" dirty="0">
                <a:solidFill>
                  <a:srgbClr val="000000"/>
                </a:solidFill>
                <a:latin typeface="+mj-lt"/>
              </a:rPr>
              <a:t>keine Nutzung </a:t>
            </a:r>
            <a:r>
              <a:rPr lang="de-DE" dirty="0">
                <a:solidFill>
                  <a:srgbClr val="000000"/>
                </a:solidFill>
              </a:rPr>
              <a:t>(Beweidung; Mahd) </a:t>
            </a:r>
            <a:r>
              <a:rPr lang="de-DE" dirty="0" smtClean="0">
                <a:solidFill>
                  <a:srgbClr val="000000"/>
                </a:solidFill>
              </a:rPr>
              <a:t>zulässig</a:t>
            </a:r>
          </a:p>
          <a:p>
            <a:pPr marL="285750" indent="-285750">
              <a:lnSpc>
                <a:spcPct val="150000"/>
              </a:lnSpc>
              <a:buFont typeface="Arial" panose="020B0604020202020204" pitchFamily="34" charset="0"/>
              <a:buChar char="•"/>
            </a:pPr>
            <a:r>
              <a:rPr lang="de-DE" dirty="0" smtClean="0">
                <a:solidFill>
                  <a:srgbClr val="000000"/>
                </a:solidFill>
              </a:rPr>
              <a:t>d.h. ab </a:t>
            </a:r>
            <a:r>
              <a:rPr lang="de-DE" dirty="0">
                <a:solidFill>
                  <a:srgbClr val="000000"/>
                </a:solidFill>
              </a:rPr>
              <a:t>dem 1.9. Nutzung oder Mahd mit Abfuhr zulässig; </a:t>
            </a:r>
            <a:r>
              <a:rPr lang="de-DE" u="sng" dirty="0">
                <a:solidFill>
                  <a:srgbClr val="000000"/>
                </a:solidFill>
              </a:rPr>
              <a:t>muss </a:t>
            </a:r>
            <a:r>
              <a:rPr lang="de-DE" b="1" u="sng" dirty="0" smtClean="0">
                <a:solidFill>
                  <a:srgbClr val="000000"/>
                </a:solidFill>
                <a:latin typeface="+mj-lt"/>
              </a:rPr>
              <a:t>jährlich</a:t>
            </a:r>
            <a:r>
              <a:rPr lang="de-DE" u="sng" dirty="0" smtClean="0">
                <a:solidFill>
                  <a:srgbClr val="000000"/>
                </a:solidFill>
              </a:rPr>
              <a:t> erfolgen</a:t>
            </a:r>
          </a:p>
          <a:p>
            <a:pPr marL="285750" indent="-285750">
              <a:lnSpc>
                <a:spcPct val="150000"/>
              </a:lnSpc>
              <a:buFont typeface="Arial" panose="020B0604020202020204" pitchFamily="34" charset="0"/>
              <a:buChar char="•"/>
            </a:pPr>
            <a:r>
              <a:rPr lang="de-DE" b="1" dirty="0" smtClean="0">
                <a:solidFill>
                  <a:srgbClr val="000000"/>
                </a:solidFill>
                <a:latin typeface="+mj-lt"/>
              </a:rPr>
              <a:t>Mulchen </a:t>
            </a:r>
            <a:r>
              <a:rPr lang="de-DE" b="1" dirty="0">
                <a:solidFill>
                  <a:srgbClr val="000000"/>
                </a:solidFill>
                <a:latin typeface="+mj-lt"/>
              </a:rPr>
              <a:t>ganzjährig nicht </a:t>
            </a:r>
            <a:r>
              <a:rPr lang="de-DE" b="1" dirty="0" smtClean="0">
                <a:solidFill>
                  <a:srgbClr val="000000"/>
                </a:solidFill>
                <a:latin typeface="+mj-lt"/>
              </a:rPr>
              <a:t>zulässig</a:t>
            </a:r>
          </a:p>
          <a:p>
            <a:pPr marL="285750" indent="-285750">
              <a:lnSpc>
                <a:spcPct val="150000"/>
              </a:lnSpc>
              <a:buFont typeface="Arial" panose="020B0604020202020204" pitchFamily="34" charset="0"/>
              <a:buChar char="•"/>
            </a:pPr>
            <a:r>
              <a:rPr lang="de-DE" dirty="0" smtClean="0">
                <a:solidFill>
                  <a:srgbClr val="000000"/>
                </a:solidFill>
              </a:rPr>
              <a:t>Pflegemaßnahmen </a:t>
            </a:r>
            <a:r>
              <a:rPr lang="de-DE" dirty="0">
                <a:solidFill>
                  <a:srgbClr val="000000"/>
                </a:solidFill>
              </a:rPr>
              <a:t>im Frühjahr (Walzen, Eggen) sind </a:t>
            </a:r>
            <a:r>
              <a:rPr lang="de-DE" dirty="0" smtClean="0">
                <a:solidFill>
                  <a:srgbClr val="000000"/>
                </a:solidFill>
              </a:rPr>
              <a:t>möglich</a:t>
            </a:r>
          </a:p>
          <a:p>
            <a:pPr marL="285750" indent="-285750">
              <a:lnSpc>
                <a:spcPct val="150000"/>
              </a:lnSpc>
              <a:buFont typeface="Arial" panose="020B0604020202020204" pitchFamily="34" charset="0"/>
              <a:buChar char="•"/>
            </a:pPr>
            <a:r>
              <a:rPr lang="de-DE" dirty="0" smtClean="0">
                <a:solidFill>
                  <a:srgbClr val="000000"/>
                </a:solidFill>
              </a:rPr>
              <a:t>muss </a:t>
            </a:r>
            <a:r>
              <a:rPr lang="de-DE" dirty="0">
                <a:solidFill>
                  <a:srgbClr val="000000"/>
                </a:solidFill>
              </a:rPr>
              <a:t>sich vom umgebenden Schlag </a:t>
            </a:r>
            <a:r>
              <a:rPr lang="de-DE" dirty="0" smtClean="0">
                <a:solidFill>
                  <a:srgbClr val="000000"/>
                </a:solidFill>
              </a:rPr>
              <a:t>unterscheiden</a:t>
            </a:r>
          </a:p>
          <a:p>
            <a:pPr marL="285750" indent="-285750">
              <a:lnSpc>
                <a:spcPct val="150000"/>
              </a:lnSpc>
              <a:buFont typeface="Arial" panose="020B0604020202020204" pitchFamily="34" charset="0"/>
              <a:buChar char="•"/>
            </a:pPr>
            <a:r>
              <a:rPr lang="de-DE" dirty="0" smtClean="0">
                <a:solidFill>
                  <a:srgbClr val="000000"/>
                </a:solidFill>
              </a:rPr>
              <a:t>mind</a:t>
            </a:r>
            <a:r>
              <a:rPr lang="de-DE" dirty="0">
                <a:solidFill>
                  <a:srgbClr val="000000"/>
                </a:solidFill>
              </a:rPr>
              <a:t>. 0,1 ha Teilschlaggröße, Höchstanteil am Schlag 20 </a:t>
            </a:r>
            <a:r>
              <a:rPr lang="de-DE" dirty="0" smtClean="0">
                <a:solidFill>
                  <a:srgbClr val="000000"/>
                </a:solidFill>
              </a:rPr>
              <a:t>%</a:t>
            </a:r>
          </a:p>
          <a:p>
            <a:pPr marL="285750" indent="-285750">
              <a:lnSpc>
                <a:spcPct val="150000"/>
              </a:lnSpc>
              <a:buFont typeface="Arial" panose="020B0604020202020204" pitchFamily="34" charset="0"/>
              <a:buChar char="•"/>
            </a:pPr>
            <a:r>
              <a:rPr lang="de-DE" dirty="0" smtClean="0"/>
              <a:t>Altgrasstreifen </a:t>
            </a:r>
            <a:r>
              <a:rPr lang="de-DE" dirty="0"/>
              <a:t>bzw. –</a:t>
            </a:r>
            <a:r>
              <a:rPr lang="de-DE" dirty="0" err="1"/>
              <a:t>flächen</a:t>
            </a:r>
            <a:r>
              <a:rPr lang="de-DE" dirty="0"/>
              <a:t> sind im FIONA-GIS als Teilschlag </a:t>
            </a:r>
            <a:r>
              <a:rPr lang="de-DE" dirty="0" smtClean="0"/>
              <a:t>zu digitalisieren</a:t>
            </a:r>
            <a:endParaRPr lang="de-DE" dirty="0">
              <a:solidFill>
                <a:srgbClr val="000000"/>
              </a:solidFill>
            </a:endParaRPr>
          </a:p>
        </p:txBody>
      </p:sp>
    </p:spTree>
    <p:extLst>
      <p:ext uri="{BB962C8B-B14F-4D97-AF65-F5344CB8AC3E}">
        <p14:creationId xmlns:p14="http://schemas.microsoft.com/office/powerpoint/2010/main" val="31931222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7" y="1476549"/>
            <a:ext cx="6912061" cy="369332"/>
          </a:xfrm>
          <a:prstGeom prst="rect">
            <a:avLst/>
          </a:prstGeom>
        </p:spPr>
        <p:txBody>
          <a:bodyPr wrap="square">
            <a:spAutoFit/>
          </a:bodyPr>
          <a:lstStyle/>
          <a:p>
            <a:r>
              <a:rPr lang="de-DE" b="1" dirty="0" smtClean="0">
                <a:solidFill>
                  <a:srgbClr val="000000"/>
                </a:solidFill>
                <a:latin typeface="+mj-lt"/>
              </a:rPr>
              <a:t>ÖR1d: </a:t>
            </a:r>
            <a:r>
              <a:rPr lang="de-DE" b="1" dirty="0" smtClean="0">
                <a:latin typeface="+mj-lt"/>
              </a:rPr>
              <a:t>Altgrasstreifen </a:t>
            </a:r>
            <a:r>
              <a:rPr lang="de-DE" b="1" dirty="0">
                <a:latin typeface="+mj-lt"/>
              </a:rPr>
              <a:t>oder -flächen </a:t>
            </a:r>
            <a:r>
              <a:rPr lang="de-DE" b="1" dirty="0" smtClean="0">
                <a:latin typeface="+mj-lt"/>
              </a:rPr>
              <a:t>auf Dauergrünland </a:t>
            </a:r>
            <a:endParaRPr lang="de-DE" dirty="0">
              <a:latin typeface="+mj-lt"/>
            </a:endParaRPr>
          </a:p>
        </p:txBody>
      </p:sp>
      <p:sp>
        <p:nvSpPr>
          <p:cNvPr id="8" name="Rechteck 7"/>
          <p:cNvSpPr/>
          <p:nvPr/>
        </p:nvSpPr>
        <p:spPr>
          <a:xfrm>
            <a:off x="827088" y="1893168"/>
            <a:ext cx="3479350" cy="369332"/>
          </a:xfrm>
          <a:prstGeom prst="rect">
            <a:avLst/>
          </a:prstGeom>
        </p:spPr>
        <p:txBody>
          <a:bodyPr wrap="none">
            <a:spAutoFit/>
          </a:bodyPr>
          <a:lstStyle/>
          <a:p>
            <a:r>
              <a:rPr lang="de-DE" b="1" dirty="0">
                <a:solidFill>
                  <a:srgbClr val="000000"/>
                </a:solidFill>
                <a:latin typeface="+mj-lt"/>
              </a:rPr>
              <a:t>Wichtigste Fördervoraussetzungen</a:t>
            </a:r>
            <a:endParaRPr lang="de-DE" dirty="0">
              <a:latin typeface="+mj-lt"/>
            </a:endParaRPr>
          </a:p>
        </p:txBody>
      </p:sp>
      <p:sp>
        <p:nvSpPr>
          <p:cNvPr id="3" name="Rechteck 2"/>
          <p:cNvSpPr/>
          <p:nvPr/>
        </p:nvSpPr>
        <p:spPr>
          <a:xfrm>
            <a:off x="648393" y="2607485"/>
            <a:ext cx="7722523" cy="3000821"/>
          </a:xfrm>
          <a:prstGeom prst="rect">
            <a:avLst/>
          </a:prstGeom>
        </p:spPr>
        <p:txBody>
          <a:bodyPr wrap="square">
            <a:spAutoFit/>
          </a:bodyPr>
          <a:lstStyle/>
          <a:p>
            <a:pPr>
              <a:lnSpc>
                <a:spcPct val="150000"/>
              </a:lnSpc>
            </a:pPr>
            <a:r>
              <a:rPr lang="de-DE" b="1" dirty="0">
                <a:solidFill>
                  <a:srgbClr val="E80000"/>
                </a:solidFill>
                <a:latin typeface="+mj-lt"/>
              </a:rPr>
              <a:t>Änderung </a:t>
            </a:r>
            <a:r>
              <a:rPr lang="de-DE" b="1" dirty="0" smtClean="0">
                <a:solidFill>
                  <a:srgbClr val="E80000"/>
                </a:solidFill>
                <a:latin typeface="+mj-lt"/>
              </a:rPr>
              <a:t>2025:</a:t>
            </a:r>
            <a:endParaRPr lang="de-DE" dirty="0">
              <a:solidFill>
                <a:srgbClr val="E80000"/>
              </a:solidFill>
              <a:latin typeface="+mj-lt"/>
            </a:endParaRPr>
          </a:p>
          <a:p>
            <a:pPr marL="285750" indent="-285750">
              <a:lnSpc>
                <a:spcPct val="150000"/>
              </a:lnSpc>
              <a:buFont typeface="Arial" panose="020B0604020202020204" pitchFamily="34" charset="0"/>
              <a:buChar char="•"/>
            </a:pPr>
            <a:r>
              <a:rPr lang="de-DE" dirty="0" smtClean="0">
                <a:solidFill>
                  <a:srgbClr val="E80000"/>
                </a:solidFill>
              </a:rPr>
              <a:t>bei </a:t>
            </a:r>
            <a:r>
              <a:rPr lang="de-DE" dirty="0">
                <a:solidFill>
                  <a:srgbClr val="E80000"/>
                </a:solidFill>
              </a:rPr>
              <a:t>Altgrasstreifen bis zu einer Größe von 0,3 ha darf der Anteil am Dauergrünlandschlag auch mehr als 20 % </a:t>
            </a:r>
            <a:r>
              <a:rPr lang="de-DE" dirty="0" smtClean="0">
                <a:solidFill>
                  <a:srgbClr val="E80000"/>
                </a:solidFill>
              </a:rPr>
              <a:t>betragen</a:t>
            </a:r>
          </a:p>
          <a:p>
            <a:pPr marL="285750" indent="-285750">
              <a:lnSpc>
                <a:spcPct val="150000"/>
              </a:lnSpc>
              <a:buFont typeface="Arial" panose="020B0604020202020204" pitchFamily="34" charset="0"/>
              <a:buChar char="•"/>
            </a:pPr>
            <a:r>
              <a:rPr lang="de-DE" dirty="0" smtClean="0">
                <a:solidFill>
                  <a:srgbClr val="E80000"/>
                </a:solidFill>
              </a:rPr>
              <a:t>bei </a:t>
            </a:r>
            <a:r>
              <a:rPr lang="de-DE" dirty="0">
                <a:solidFill>
                  <a:srgbClr val="E80000"/>
                </a:solidFill>
              </a:rPr>
              <a:t>größeren Altgrasstreifen und Überschreitung der 20 % sind nicht mehr als 0,3 ha des Altgrasstreifens </a:t>
            </a:r>
            <a:r>
              <a:rPr lang="de-DE" dirty="0" smtClean="0">
                <a:solidFill>
                  <a:srgbClr val="E80000"/>
                </a:solidFill>
              </a:rPr>
              <a:t>begünstigungsfähig</a:t>
            </a:r>
          </a:p>
          <a:p>
            <a:pPr marL="285750" indent="-285750">
              <a:lnSpc>
                <a:spcPct val="150000"/>
              </a:lnSpc>
              <a:buFont typeface="Arial" panose="020B0604020202020204" pitchFamily="34" charset="0"/>
              <a:buChar char="•"/>
            </a:pPr>
            <a:r>
              <a:rPr lang="de-DE" dirty="0" smtClean="0">
                <a:solidFill>
                  <a:srgbClr val="E80000"/>
                </a:solidFill>
              </a:rPr>
              <a:t>Altgrasstreifen </a:t>
            </a:r>
            <a:r>
              <a:rPr lang="de-DE" dirty="0">
                <a:solidFill>
                  <a:srgbClr val="E80000"/>
                </a:solidFill>
              </a:rPr>
              <a:t>kann mehrere Jahre hintereinander auf derselben Fläche angelegt werden</a:t>
            </a:r>
          </a:p>
        </p:txBody>
      </p:sp>
    </p:spTree>
    <p:extLst>
      <p:ext uri="{BB962C8B-B14F-4D97-AF65-F5344CB8AC3E}">
        <p14:creationId xmlns:p14="http://schemas.microsoft.com/office/powerpoint/2010/main" val="38993884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7" y="1476549"/>
            <a:ext cx="6912061" cy="369332"/>
          </a:xfrm>
          <a:prstGeom prst="rect">
            <a:avLst/>
          </a:prstGeom>
        </p:spPr>
        <p:txBody>
          <a:bodyPr wrap="square">
            <a:spAutoFit/>
          </a:bodyPr>
          <a:lstStyle/>
          <a:p>
            <a:r>
              <a:rPr lang="de-DE" b="1" dirty="0" smtClean="0">
                <a:solidFill>
                  <a:srgbClr val="000000"/>
                </a:solidFill>
                <a:latin typeface="+mj-lt"/>
              </a:rPr>
              <a:t>ÖR2: </a:t>
            </a:r>
            <a:r>
              <a:rPr lang="de-DE" b="1" dirty="0" smtClean="0">
                <a:latin typeface="+mj-lt"/>
              </a:rPr>
              <a:t>Anbau </a:t>
            </a:r>
            <a:r>
              <a:rPr lang="de-DE" b="1" dirty="0">
                <a:latin typeface="+mj-lt"/>
              </a:rPr>
              <a:t>vielfältiger Kulturen mit mindestens 5 Hauptfruchtarten </a:t>
            </a:r>
            <a:endParaRPr lang="de-DE" dirty="0">
              <a:latin typeface="+mj-lt"/>
            </a:endParaRPr>
          </a:p>
        </p:txBody>
      </p:sp>
      <p:sp>
        <p:nvSpPr>
          <p:cNvPr id="8" name="Rechteck 7"/>
          <p:cNvSpPr/>
          <p:nvPr/>
        </p:nvSpPr>
        <p:spPr>
          <a:xfrm>
            <a:off x="827088" y="1853239"/>
            <a:ext cx="3479350" cy="369332"/>
          </a:xfrm>
          <a:prstGeom prst="rect">
            <a:avLst/>
          </a:prstGeom>
        </p:spPr>
        <p:txBody>
          <a:bodyPr wrap="none">
            <a:spAutoFit/>
          </a:bodyPr>
          <a:lstStyle/>
          <a:p>
            <a:r>
              <a:rPr lang="de-DE" b="1" dirty="0">
                <a:solidFill>
                  <a:srgbClr val="000000"/>
                </a:solidFill>
                <a:latin typeface="+mj-lt"/>
              </a:rPr>
              <a:t>Wichtigste Fördervoraussetzungen</a:t>
            </a:r>
            <a:endParaRPr lang="de-DE" dirty="0">
              <a:latin typeface="+mj-lt"/>
            </a:endParaRPr>
          </a:p>
        </p:txBody>
      </p:sp>
      <p:sp>
        <p:nvSpPr>
          <p:cNvPr id="7" name="Textfeld 6"/>
          <p:cNvSpPr txBox="1"/>
          <p:nvPr/>
        </p:nvSpPr>
        <p:spPr>
          <a:xfrm>
            <a:off x="6309360" y="1915347"/>
            <a:ext cx="1189749" cy="369332"/>
          </a:xfrm>
          <a:prstGeom prst="rect">
            <a:avLst/>
          </a:prstGeom>
          <a:noFill/>
        </p:spPr>
        <p:txBody>
          <a:bodyPr wrap="none" rtlCol="0">
            <a:spAutoFit/>
          </a:bodyPr>
          <a:lstStyle/>
          <a:p>
            <a:pPr marL="285750" indent="-285750">
              <a:buFont typeface="Arial" panose="020B0604020202020204" pitchFamily="34" charset="0"/>
              <a:buChar char="•"/>
            </a:pPr>
            <a:r>
              <a:rPr lang="de-DE" dirty="0" smtClean="0"/>
              <a:t>60 €/ha</a:t>
            </a:r>
            <a:endParaRPr lang="de-DE" dirty="0"/>
          </a:p>
        </p:txBody>
      </p:sp>
      <p:sp>
        <p:nvSpPr>
          <p:cNvPr id="9" name="Rechteck 8"/>
          <p:cNvSpPr/>
          <p:nvPr/>
        </p:nvSpPr>
        <p:spPr>
          <a:xfrm>
            <a:off x="349135" y="2221380"/>
            <a:ext cx="8512232" cy="3416320"/>
          </a:xfrm>
          <a:prstGeom prst="rect">
            <a:avLst/>
          </a:prstGeom>
          <a:ln>
            <a:noFill/>
          </a:ln>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Anbau </a:t>
            </a:r>
            <a:r>
              <a:rPr lang="de-DE" dirty="0">
                <a:solidFill>
                  <a:srgbClr val="000000"/>
                </a:solidFill>
              </a:rPr>
              <a:t>von mindestens 5 </a:t>
            </a:r>
            <a:r>
              <a:rPr lang="de-DE" dirty="0" smtClean="0">
                <a:solidFill>
                  <a:srgbClr val="000000"/>
                </a:solidFill>
              </a:rPr>
              <a:t>Hauptfruchtarten </a:t>
            </a:r>
          </a:p>
          <a:p>
            <a:pPr marL="742950" lvl="1" indent="-285750">
              <a:lnSpc>
                <a:spcPct val="150000"/>
              </a:lnSpc>
              <a:buFont typeface="Wingdings" panose="05000000000000000000" pitchFamily="2" charset="2"/>
              <a:buChar char="Ø"/>
            </a:pPr>
            <a:r>
              <a:rPr lang="de-DE" dirty="0" smtClean="0">
                <a:solidFill>
                  <a:srgbClr val="000000"/>
                </a:solidFill>
              </a:rPr>
              <a:t>mit </a:t>
            </a:r>
            <a:r>
              <a:rPr lang="de-DE" dirty="0">
                <a:solidFill>
                  <a:srgbClr val="000000"/>
                </a:solidFill>
              </a:rPr>
              <a:t>einem Anteil von mind. 10 </a:t>
            </a:r>
            <a:r>
              <a:rPr lang="de-DE" dirty="0" smtClean="0">
                <a:solidFill>
                  <a:srgbClr val="000000"/>
                </a:solidFill>
              </a:rPr>
              <a:t>% und </a:t>
            </a:r>
          </a:p>
          <a:p>
            <a:pPr marL="742950" lvl="1" indent="-285750">
              <a:lnSpc>
                <a:spcPct val="150000"/>
              </a:lnSpc>
              <a:buFont typeface="Wingdings" panose="05000000000000000000" pitchFamily="2" charset="2"/>
              <a:buChar char="Ø"/>
            </a:pPr>
            <a:r>
              <a:rPr lang="de-DE" dirty="0" smtClean="0">
                <a:solidFill>
                  <a:srgbClr val="000000"/>
                </a:solidFill>
              </a:rPr>
              <a:t>höchstens </a:t>
            </a:r>
            <a:r>
              <a:rPr lang="de-DE" dirty="0">
                <a:solidFill>
                  <a:srgbClr val="000000"/>
                </a:solidFill>
              </a:rPr>
              <a:t>30 </a:t>
            </a:r>
            <a:r>
              <a:rPr lang="de-DE" dirty="0" smtClean="0">
                <a:solidFill>
                  <a:srgbClr val="000000"/>
                </a:solidFill>
              </a:rPr>
              <a:t>% am </a:t>
            </a:r>
            <a:r>
              <a:rPr lang="de-DE" dirty="0">
                <a:solidFill>
                  <a:srgbClr val="000000"/>
                </a:solidFill>
              </a:rPr>
              <a:t>förderfähigen Ackerland des </a:t>
            </a:r>
            <a:r>
              <a:rPr lang="de-DE" dirty="0" smtClean="0">
                <a:solidFill>
                  <a:srgbClr val="000000"/>
                </a:solidFill>
              </a:rPr>
              <a:t>Betriebs</a:t>
            </a:r>
          </a:p>
          <a:p>
            <a:pPr marL="742950" lvl="1" indent="-285750">
              <a:lnSpc>
                <a:spcPct val="150000"/>
              </a:lnSpc>
              <a:buFont typeface="Wingdings" panose="05000000000000000000" pitchFamily="2" charset="2"/>
              <a:buChar char="Ø"/>
            </a:pPr>
            <a:r>
              <a:rPr lang="de-DE" dirty="0" err="1" smtClean="0">
                <a:solidFill>
                  <a:srgbClr val="000000"/>
                </a:solidFill>
              </a:rPr>
              <a:t>Bracheflächen</a:t>
            </a:r>
            <a:r>
              <a:rPr lang="de-DE" dirty="0">
                <a:solidFill>
                  <a:srgbClr val="000000"/>
                </a:solidFill>
              </a:rPr>
              <a:t> </a:t>
            </a:r>
            <a:r>
              <a:rPr lang="de-DE" dirty="0" smtClean="0">
                <a:solidFill>
                  <a:srgbClr val="000000"/>
                </a:solidFill>
              </a:rPr>
              <a:t>zählen nicht zum förderfähigen Ackerland </a:t>
            </a:r>
          </a:p>
          <a:p>
            <a:pPr marL="742950" lvl="1" indent="-285750">
              <a:lnSpc>
                <a:spcPct val="150000"/>
              </a:lnSpc>
              <a:buFont typeface="Wingdings" panose="05000000000000000000" pitchFamily="2" charset="2"/>
              <a:buChar char="Ø"/>
            </a:pPr>
            <a:r>
              <a:rPr lang="de-DE" dirty="0" smtClean="0">
                <a:solidFill>
                  <a:srgbClr val="000000"/>
                </a:solidFill>
              </a:rPr>
              <a:t>dabei </a:t>
            </a:r>
            <a:r>
              <a:rPr lang="de-DE" dirty="0">
                <a:solidFill>
                  <a:srgbClr val="000000"/>
                </a:solidFill>
              </a:rPr>
              <a:t>Getreideanteil max. 66 </a:t>
            </a:r>
            <a:r>
              <a:rPr lang="de-DE" dirty="0" smtClean="0">
                <a:solidFill>
                  <a:srgbClr val="000000"/>
                </a:solidFill>
              </a:rPr>
              <a:t>% und</a:t>
            </a:r>
          </a:p>
          <a:p>
            <a:pPr marL="742950" lvl="1" indent="-285750">
              <a:lnSpc>
                <a:spcPct val="150000"/>
              </a:lnSpc>
              <a:buFont typeface="Wingdings" panose="05000000000000000000" pitchFamily="2" charset="2"/>
              <a:buChar char="Ø"/>
            </a:pPr>
            <a:r>
              <a:rPr lang="de-DE" dirty="0" smtClean="0">
                <a:solidFill>
                  <a:srgbClr val="000000"/>
                </a:solidFill>
              </a:rPr>
              <a:t>Anteil </a:t>
            </a:r>
            <a:r>
              <a:rPr lang="de-DE" dirty="0">
                <a:solidFill>
                  <a:srgbClr val="000000"/>
                </a:solidFill>
              </a:rPr>
              <a:t>Leguminosen mind. 10 %</a:t>
            </a:r>
          </a:p>
          <a:p>
            <a:pPr marL="285750" indent="-285750">
              <a:lnSpc>
                <a:spcPct val="150000"/>
              </a:lnSpc>
              <a:buFont typeface="Arial" panose="020B0604020202020204" pitchFamily="34" charset="0"/>
              <a:buChar char="•"/>
            </a:pPr>
            <a:r>
              <a:rPr lang="de-DE" dirty="0" smtClean="0">
                <a:solidFill>
                  <a:srgbClr val="000000"/>
                </a:solidFill>
              </a:rPr>
              <a:t>förderfähiges </a:t>
            </a:r>
            <a:r>
              <a:rPr lang="de-DE" dirty="0">
                <a:solidFill>
                  <a:srgbClr val="000000"/>
                </a:solidFill>
              </a:rPr>
              <a:t>Ackerland </a:t>
            </a:r>
            <a:r>
              <a:rPr lang="de-DE" dirty="0" smtClean="0">
                <a:solidFill>
                  <a:srgbClr val="000000"/>
                </a:solidFill>
              </a:rPr>
              <a:t>zur Berechnung </a:t>
            </a:r>
            <a:r>
              <a:rPr lang="de-DE" dirty="0">
                <a:solidFill>
                  <a:srgbClr val="000000"/>
                </a:solidFill>
              </a:rPr>
              <a:t>der Hauptfruchtarten: </a:t>
            </a:r>
            <a:r>
              <a:rPr lang="de-DE" b="1" dirty="0">
                <a:solidFill>
                  <a:srgbClr val="000000"/>
                </a:solidFill>
                <a:latin typeface="+mj-lt"/>
              </a:rPr>
              <a:t>einschließlich </a:t>
            </a:r>
            <a:r>
              <a:rPr lang="de-DE" b="1" dirty="0" smtClean="0">
                <a:solidFill>
                  <a:srgbClr val="000000"/>
                </a:solidFill>
                <a:latin typeface="+mj-lt"/>
              </a:rPr>
              <a:t>K-LE</a:t>
            </a:r>
          </a:p>
          <a:p>
            <a:pPr marL="285750" indent="-285750">
              <a:lnSpc>
                <a:spcPct val="150000"/>
              </a:lnSpc>
              <a:buFont typeface="Arial" panose="020B0604020202020204" pitchFamily="34" charset="0"/>
              <a:buChar char="•"/>
            </a:pPr>
            <a:r>
              <a:rPr lang="de-DE" b="1" dirty="0" smtClean="0">
                <a:solidFill>
                  <a:srgbClr val="E80000"/>
                </a:solidFill>
                <a:latin typeface="+mj-lt"/>
              </a:rPr>
              <a:t>keine Bagatelle </a:t>
            </a:r>
            <a:r>
              <a:rPr lang="de-DE" b="1" dirty="0" smtClean="0">
                <a:solidFill>
                  <a:srgbClr val="000000"/>
                </a:solidFill>
                <a:latin typeface="+mj-lt"/>
              </a:rPr>
              <a:t>bei </a:t>
            </a:r>
            <a:r>
              <a:rPr lang="de-DE" b="1" dirty="0">
                <a:solidFill>
                  <a:srgbClr val="000000"/>
                </a:solidFill>
                <a:latin typeface="+mj-lt"/>
              </a:rPr>
              <a:t>Einhaltung der erforderlichen </a:t>
            </a:r>
            <a:r>
              <a:rPr lang="de-DE" b="1" dirty="0" smtClean="0">
                <a:solidFill>
                  <a:srgbClr val="000000"/>
                </a:solidFill>
                <a:latin typeface="+mj-lt"/>
              </a:rPr>
              <a:t>Prozentanteile</a:t>
            </a:r>
          </a:p>
        </p:txBody>
      </p:sp>
      <p:sp>
        <p:nvSpPr>
          <p:cNvPr id="11" name="Rechteck 10"/>
          <p:cNvSpPr/>
          <p:nvPr/>
        </p:nvSpPr>
        <p:spPr>
          <a:xfrm>
            <a:off x="3539703" y="5574401"/>
            <a:ext cx="2131096" cy="369332"/>
          </a:xfrm>
          <a:prstGeom prst="rect">
            <a:avLst/>
          </a:prstGeom>
          <a:ln>
            <a:solidFill>
              <a:srgbClr val="E80000"/>
            </a:solidFill>
          </a:ln>
        </p:spPr>
        <p:txBody>
          <a:bodyPr wrap="none">
            <a:spAutoFit/>
          </a:bodyPr>
          <a:lstStyle/>
          <a:p>
            <a:pPr algn="ctr"/>
            <a:r>
              <a:rPr lang="de-DE" b="1" dirty="0">
                <a:solidFill>
                  <a:srgbClr val="E80000"/>
                </a:solidFill>
                <a:latin typeface="+mj-lt"/>
              </a:rPr>
              <a:t>„Puffer“ </a:t>
            </a:r>
            <a:r>
              <a:rPr lang="de-DE" b="1" dirty="0" smtClean="0">
                <a:solidFill>
                  <a:srgbClr val="E80000"/>
                </a:solidFill>
                <a:latin typeface="+mj-lt"/>
              </a:rPr>
              <a:t>einplanen!!</a:t>
            </a:r>
            <a:endParaRPr lang="de-DE" b="1" dirty="0">
              <a:solidFill>
                <a:srgbClr val="E80000"/>
              </a:solidFill>
              <a:latin typeface="+mj-lt"/>
            </a:endParaRPr>
          </a:p>
        </p:txBody>
      </p:sp>
      <p:sp>
        <p:nvSpPr>
          <p:cNvPr id="12" name="Pfeil nach rechts 11"/>
          <p:cNvSpPr/>
          <p:nvPr/>
        </p:nvSpPr>
        <p:spPr>
          <a:xfrm>
            <a:off x="2019594" y="5637700"/>
            <a:ext cx="1438501" cy="247711"/>
          </a:xfrm>
          <a:prstGeom prst="rightArrow">
            <a:avLst/>
          </a:prstGeom>
          <a:solidFill>
            <a:srgbClr val="E80000"/>
          </a:solidFill>
          <a:ln>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341510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7" y="1476549"/>
            <a:ext cx="6912061" cy="369332"/>
          </a:xfrm>
          <a:prstGeom prst="rect">
            <a:avLst/>
          </a:prstGeom>
        </p:spPr>
        <p:txBody>
          <a:bodyPr wrap="square">
            <a:spAutoFit/>
          </a:bodyPr>
          <a:lstStyle/>
          <a:p>
            <a:r>
              <a:rPr lang="de-DE" b="1" dirty="0" smtClean="0">
                <a:solidFill>
                  <a:srgbClr val="000000"/>
                </a:solidFill>
                <a:latin typeface="+mj-lt"/>
              </a:rPr>
              <a:t>ÖR2: </a:t>
            </a:r>
            <a:r>
              <a:rPr lang="de-DE" b="1" dirty="0" smtClean="0">
                <a:latin typeface="+mj-lt"/>
              </a:rPr>
              <a:t>Anbau </a:t>
            </a:r>
            <a:r>
              <a:rPr lang="de-DE" b="1" dirty="0">
                <a:latin typeface="+mj-lt"/>
              </a:rPr>
              <a:t>vielfältiger Kulturen mit mindestens 5 Hauptfruchtarten </a:t>
            </a:r>
            <a:endParaRPr lang="de-DE" dirty="0">
              <a:latin typeface="+mj-lt"/>
            </a:endParaRPr>
          </a:p>
        </p:txBody>
      </p:sp>
      <p:sp>
        <p:nvSpPr>
          <p:cNvPr id="3" name="Rechteck 2"/>
          <p:cNvSpPr/>
          <p:nvPr/>
        </p:nvSpPr>
        <p:spPr>
          <a:xfrm>
            <a:off x="502891" y="2014523"/>
            <a:ext cx="8034280" cy="3831818"/>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a:solidFill>
                  <a:srgbClr val="000000"/>
                </a:solidFill>
              </a:rPr>
              <a:t>Hauptfruchtarten ergeben sich aus den NC der Kulturarten, die im Zeitraum vom </a:t>
            </a:r>
            <a:r>
              <a:rPr lang="de-DE" dirty="0" smtClean="0">
                <a:solidFill>
                  <a:srgbClr val="000000"/>
                </a:solidFill>
              </a:rPr>
              <a:t>1. Juni </a:t>
            </a:r>
            <a:r>
              <a:rPr lang="de-DE" dirty="0">
                <a:solidFill>
                  <a:srgbClr val="000000"/>
                </a:solidFill>
              </a:rPr>
              <a:t>bis zum 15. Juli des Antragsjahres am längsten auf der jeweiligen Fläche </a:t>
            </a:r>
            <a:r>
              <a:rPr lang="de-DE" dirty="0" smtClean="0">
                <a:solidFill>
                  <a:srgbClr val="000000"/>
                </a:solidFill>
              </a:rPr>
              <a:t>stehen</a:t>
            </a:r>
          </a:p>
          <a:p>
            <a:pPr marL="285750" indent="-285750">
              <a:lnSpc>
                <a:spcPct val="150000"/>
              </a:lnSpc>
              <a:buFont typeface="Arial" panose="020B0604020202020204" pitchFamily="34" charset="0"/>
              <a:buChar char="•"/>
            </a:pPr>
            <a:r>
              <a:rPr lang="de-DE" b="1" dirty="0">
                <a:latin typeface="+mj-lt"/>
              </a:rPr>
              <a:t>zusammengefasste Hauptfruchtarten</a:t>
            </a:r>
          </a:p>
          <a:p>
            <a:pPr marL="742950" lvl="1" indent="-285750">
              <a:lnSpc>
                <a:spcPct val="150000"/>
              </a:lnSpc>
              <a:buFont typeface="Wingdings" panose="05000000000000000000" pitchFamily="2" charset="2"/>
              <a:buChar char="Ø"/>
            </a:pPr>
            <a:r>
              <a:rPr lang="de-DE" dirty="0" smtClean="0"/>
              <a:t>Gras-oder </a:t>
            </a:r>
            <a:r>
              <a:rPr lang="de-DE" dirty="0"/>
              <a:t>Grünfutterpflanzen: NC 422, 424, 441, 442, </a:t>
            </a:r>
            <a:r>
              <a:rPr lang="de-DE" dirty="0" smtClean="0"/>
              <a:t>443</a:t>
            </a:r>
          </a:p>
          <a:p>
            <a:pPr marL="742950" lvl="1" indent="-285750">
              <a:lnSpc>
                <a:spcPct val="150000"/>
              </a:lnSpc>
              <a:buFont typeface="Wingdings" panose="05000000000000000000" pitchFamily="2" charset="2"/>
              <a:buChar char="Ø"/>
            </a:pPr>
            <a:r>
              <a:rPr lang="de-DE" dirty="0" err="1" smtClean="0"/>
              <a:t>Leguminosenmischkulturen</a:t>
            </a:r>
            <a:r>
              <a:rPr lang="de-DE" dirty="0"/>
              <a:t>: NC 240, 250, 425, 432, 434</a:t>
            </a:r>
          </a:p>
          <a:p>
            <a:pPr marL="285750" indent="-285750">
              <a:lnSpc>
                <a:spcPct val="150000"/>
              </a:lnSpc>
              <a:buFont typeface="Arial" panose="020B0604020202020204" pitchFamily="34" charset="0"/>
              <a:buChar char="•"/>
            </a:pPr>
            <a:r>
              <a:rPr lang="de-DE" b="1" i="1" dirty="0" smtClean="0">
                <a:solidFill>
                  <a:srgbClr val="E80000"/>
                </a:solidFill>
                <a:latin typeface="+mj-lt"/>
              </a:rPr>
              <a:t>Änderung </a:t>
            </a:r>
            <a:r>
              <a:rPr lang="de-DE" b="1" i="1" dirty="0">
                <a:solidFill>
                  <a:srgbClr val="E80000"/>
                </a:solidFill>
                <a:latin typeface="+mj-lt"/>
              </a:rPr>
              <a:t>2025: Aufteilung in 2 Hauptfruchtarten</a:t>
            </a:r>
            <a:endParaRPr lang="de-DE" b="1" dirty="0">
              <a:solidFill>
                <a:srgbClr val="E80000"/>
              </a:solidFill>
              <a:latin typeface="+mj-lt"/>
            </a:endParaRPr>
          </a:p>
          <a:p>
            <a:pPr marL="742950" lvl="1" indent="-285750">
              <a:lnSpc>
                <a:spcPct val="150000"/>
              </a:lnSpc>
              <a:buFont typeface="Wingdings" panose="05000000000000000000" pitchFamily="2" charset="2"/>
              <a:buChar char="Ø"/>
            </a:pPr>
            <a:r>
              <a:rPr lang="de-DE" dirty="0" smtClean="0">
                <a:solidFill>
                  <a:srgbClr val="E80000"/>
                </a:solidFill>
              </a:rPr>
              <a:t>großkörnige </a:t>
            </a:r>
            <a:r>
              <a:rPr lang="de-DE" dirty="0" err="1">
                <a:solidFill>
                  <a:srgbClr val="E80000"/>
                </a:solidFill>
              </a:rPr>
              <a:t>Leguminosenmischkulturen</a:t>
            </a:r>
            <a:r>
              <a:rPr lang="de-DE" dirty="0">
                <a:solidFill>
                  <a:srgbClr val="E80000"/>
                </a:solidFill>
              </a:rPr>
              <a:t> NC 240, </a:t>
            </a:r>
            <a:r>
              <a:rPr lang="de-DE" dirty="0" smtClean="0">
                <a:solidFill>
                  <a:srgbClr val="E80000"/>
                </a:solidFill>
              </a:rPr>
              <a:t>250</a:t>
            </a:r>
          </a:p>
          <a:p>
            <a:pPr marL="742950" lvl="1" indent="-285750">
              <a:lnSpc>
                <a:spcPct val="150000"/>
              </a:lnSpc>
              <a:buFont typeface="Wingdings" panose="05000000000000000000" pitchFamily="2" charset="2"/>
              <a:buChar char="Ø"/>
            </a:pPr>
            <a:r>
              <a:rPr lang="de-DE" dirty="0" smtClean="0">
                <a:solidFill>
                  <a:srgbClr val="E80000"/>
                </a:solidFill>
              </a:rPr>
              <a:t>feinkörnige </a:t>
            </a:r>
            <a:r>
              <a:rPr lang="de-DE" dirty="0" err="1">
                <a:solidFill>
                  <a:srgbClr val="E80000"/>
                </a:solidFill>
              </a:rPr>
              <a:t>Leguminosenmischkulturen</a:t>
            </a:r>
            <a:r>
              <a:rPr lang="de-DE" dirty="0">
                <a:solidFill>
                  <a:srgbClr val="E80000"/>
                </a:solidFill>
              </a:rPr>
              <a:t> NC 425, 432, </a:t>
            </a:r>
            <a:r>
              <a:rPr lang="de-DE" dirty="0" smtClean="0">
                <a:solidFill>
                  <a:srgbClr val="E80000"/>
                </a:solidFill>
              </a:rPr>
              <a:t>434</a:t>
            </a:r>
            <a:endParaRPr lang="de-DE" dirty="0">
              <a:solidFill>
                <a:srgbClr val="E80000"/>
              </a:solidFill>
            </a:endParaRPr>
          </a:p>
        </p:txBody>
      </p:sp>
    </p:spTree>
    <p:extLst>
      <p:ext uri="{BB962C8B-B14F-4D97-AF65-F5344CB8AC3E}">
        <p14:creationId xmlns:p14="http://schemas.microsoft.com/office/powerpoint/2010/main" val="543209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088" y="340822"/>
            <a:ext cx="5810780" cy="726613"/>
          </a:xfrm>
        </p:spPr>
        <p:txBody>
          <a:bodyPr/>
          <a:lstStyle/>
          <a:p>
            <a:r>
              <a:rPr lang="de-DE" dirty="0" smtClean="0"/>
              <a:t>Antragsverfahren 2025</a:t>
            </a:r>
            <a:endParaRPr lang="de-DE" dirty="0"/>
          </a:p>
        </p:txBody>
      </p:sp>
      <p:sp>
        <p:nvSpPr>
          <p:cNvPr id="3" name="Inhaltsplatzhalter 2"/>
          <p:cNvSpPr>
            <a:spLocks noGrp="1"/>
          </p:cNvSpPr>
          <p:nvPr>
            <p:ph idx="1"/>
          </p:nvPr>
        </p:nvSpPr>
        <p:spPr>
          <a:xfrm>
            <a:off x="486266" y="1506999"/>
            <a:ext cx="7993062" cy="3863975"/>
          </a:xfrm>
        </p:spPr>
        <p:txBody>
          <a:bodyPr/>
          <a:lstStyle/>
          <a:p>
            <a:pPr marL="0" indent="0">
              <a:buClrTx/>
              <a:buNone/>
            </a:pPr>
            <a:r>
              <a:rPr lang="de-DE" dirty="0"/>
              <a:t>Die Antragsteller </a:t>
            </a:r>
            <a:r>
              <a:rPr lang="de-DE" dirty="0" smtClean="0"/>
              <a:t>erhielten </a:t>
            </a:r>
            <a:r>
              <a:rPr lang="de-DE" dirty="0"/>
              <a:t>folgende GA-Informationen (postalisch sowie per E-Mail über </a:t>
            </a:r>
            <a:r>
              <a:rPr lang="de-DE" dirty="0" smtClean="0"/>
              <a:t>das Antragstellerpostfach):</a:t>
            </a:r>
          </a:p>
          <a:p>
            <a:pPr marL="0" indent="0">
              <a:buClrTx/>
              <a:buNone/>
            </a:pPr>
            <a:endParaRPr lang="de-DE" dirty="0" smtClean="0"/>
          </a:p>
          <a:p>
            <a:pPr>
              <a:buClrTx/>
            </a:pPr>
            <a:r>
              <a:rPr lang="de-DE" smtClean="0"/>
              <a:t>Persönliches Anschreiben - </a:t>
            </a:r>
            <a:r>
              <a:rPr lang="de-DE" dirty="0" smtClean="0"/>
              <a:t>Ministerschreiben</a:t>
            </a:r>
          </a:p>
          <a:p>
            <a:pPr>
              <a:buClrTx/>
            </a:pPr>
            <a:r>
              <a:rPr lang="de-DE" dirty="0" smtClean="0"/>
              <a:t>Wichtige </a:t>
            </a:r>
            <a:r>
              <a:rPr lang="de-DE" dirty="0"/>
              <a:t>Informationen zum Gemeinsamen Antrag </a:t>
            </a:r>
            <a:r>
              <a:rPr lang="de-DE" dirty="0" smtClean="0"/>
              <a:t>2025</a:t>
            </a:r>
          </a:p>
          <a:p>
            <a:pPr>
              <a:buClrTx/>
            </a:pPr>
            <a:r>
              <a:rPr lang="de-DE" dirty="0" smtClean="0"/>
              <a:t>Hinweise </a:t>
            </a:r>
            <a:r>
              <a:rPr lang="de-DE" dirty="0"/>
              <a:t>zur Möglichkeit einer kostenlosen Betriebsanalyse und Beratungsangebote (</a:t>
            </a:r>
            <a:r>
              <a:rPr lang="de-DE" dirty="0" smtClean="0"/>
              <a:t>Flyer + Postkarte nur </a:t>
            </a:r>
            <a:r>
              <a:rPr lang="de-DE" dirty="0"/>
              <a:t>über das Antragstellerpostfach als </a:t>
            </a:r>
            <a:r>
              <a:rPr lang="de-DE" dirty="0" err="1"/>
              <a:t>pdf</a:t>
            </a:r>
            <a:r>
              <a:rPr lang="de-DE" dirty="0"/>
              <a:t>)</a:t>
            </a:r>
          </a:p>
        </p:txBody>
      </p:sp>
      <p:sp>
        <p:nvSpPr>
          <p:cNvPr id="4" name="Datumsplatzhalter 3"/>
          <p:cNvSpPr>
            <a:spLocks noGrp="1"/>
          </p:cNvSpPr>
          <p:nvPr>
            <p:ph type="dt" sz="half" idx="10"/>
          </p:nvPr>
        </p:nvSpPr>
        <p:spPr/>
        <p:txBody>
          <a:bodyPr/>
          <a:lstStyle/>
          <a:p>
            <a:fld id="{114E32C7-F84C-43BC-85E0-15C6E237C9CA}" type="datetime1">
              <a:rPr lang="de-DE" smtClean="0"/>
              <a:t>03.04.2025</a:t>
            </a:fld>
            <a:endParaRPr lang="de-DE"/>
          </a:p>
        </p:txBody>
      </p:sp>
      <p:sp>
        <p:nvSpPr>
          <p:cNvPr id="5" name="Foliennummernplatzhalter 4"/>
          <p:cNvSpPr>
            <a:spLocks noGrp="1"/>
          </p:cNvSpPr>
          <p:nvPr>
            <p:ph type="sldNum" sz="quarter" idx="12"/>
          </p:nvPr>
        </p:nvSpPr>
        <p:spPr/>
        <p:txBody>
          <a:bodyPr/>
          <a:lstStyle/>
          <a:p>
            <a:fld id="{79E63F44-1E01-49D3-AED9-65B73762437A}" type="slidenum">
              <a:rPr lang="de-DE" smtClean="0"/>
              <a:t>6</a:t>
            </a:fld>
            <a:endParaRPr lang="de-DE"/>
          </a:p>
        </p:txBody>
      </p:sp>
    </p:spTree>
    <p:extLst>
      <p:ext uri="{BB962C8B-B14F-4D97-AF65-F5344CB8AC3E}">
        <p14:creationId xmlns:p14="http://schemas.microsoft.com/office/powerpoint/2010/main" val="21156972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7" y="1476549"/>
            <a:ext cx="6912061" cy="369332"/>
          </a:xfrm>
          <a:prstGeom prst="rect">
            <a:avLst/>
          </a:prstGeom>
        </p:spPr>
        <p:txBody>
          <a:bodyPr wrap="square">
            <a:spAutoFit/>
          </a:bodyPr>
          <a:lstStyle/>
          <a:p>
            <a:r>
              <a:rPr lang="de-DE" b="1" dirty="0" smtClean="0">
                <a:solidFill>
                  <a:srgbClr val="000000"/>
                </a:solidFill>
                <a:latin typeface="+mj-lt"/>
              </a:rPr>
              <a:t>ÖR2: </a:t>
            </a:r>
            <a:r>
              <a:rPr lang="de-DE" b="1" dirty="0" smtClean="0">
                <a:latin typeface="+mj-lt"/>
              </a:rPr>
              <a:t>Anbau </a:t>
            </a:r>
            <a:r>
              <a:rPr lang="de-DE" b="1" dirty="0">
                <a:latin typeface="+mj-lt"/>
              </a:rPr>
              <a:t>vielfältiger Kulturen mit mindestens 5 Hauptfruchtarten </a:t>
            </a:r>
            <a:endParaRPr lang="de-DE" dirty="0">
              <a:latin typeface="+mj-lt"/>
            </a:endParaRPr>
          </a:p>
        </p:txBody>
      </p:sp>
      <p:sp>
        <p:nvSpPr>
          <p:cNvPr id="3" name="Rechteck 2"/>
          <p:cNvSpPr/>
          <p:nvPr/>
        </p:nvSpPr>
        <p:spPr>
          <a:xfrm>
            <a:off x="492525" y="1971916"/>
            <a:ext cx="8034280" cy="2031325"/>
          </a:xfrm>
          <a:prstGeom prst="rect">
            <a:avLst/>
          </a:prstGeom>
        </p:spPr>
        <p:txBody>
          <a:bodyPr wrap="square">
            <a:spAutoFit/>
          </a:bodyPr>
          <a:lstStyle/>
          <a:p>
            <a:pPr marL="742950" lvl="1" indent="-285750">
              <a:lnSpc>
                <a:spcPct val="150000"/>
              </a:lnSpc>
              <a:buFont typeface="Wingdings" panose="05000000000000000000" pitchFamily="2" charset="2"/>
              <a:buChar char="Ø"/>
            </a:pPr>
            <a:r>
              <a:rPr lang="de-DE" dirty="0" smtClean="0"/>
              <a:t>sonstige </a:t>
            </a:r>
            <a:r>
              <a:rPr lang="de-DE" dirty="0"/>
              <a:t>Mischkulturen: NC 125, 144, 702, 866, 871, 912, 913, 914, 917 </a:t>
            </a:r>
          </a:p>
          <a:p>
            <a:pPr>
              <a:lnSpc>
                <a:spcPct val="150000"/>
              </a:lnSpc>
            </a:pPr>
            <a:r>
              <a:rPr lang="de-DE" b="1" dirty="0" smtClean="0">
                <a:solidFill>
                  <a:srgbClr val="E80000"/>
                </a:solidFill>
                <a:latin typeface="+mj-lt"/>
              </a:rPr>
              <a:t>Änderung </a:t>
            </a:r>
            <a:r>
              <a:rPr lang="de-DE" b="1" dirty="0">
                <a:solidFill>
                  <a:srgbClr val="E80000"/>
                </a:solidFill>
                <a:latin typeface="+mj-lt"/>
              </a:rPr>
              <a:t>2025: Aufteilung in 2 Hauptfruchtarten</a:t>
            </a:r>
          </a:p>
          <a:p>
            <a:pPr marL="742950" lvl="1" indent="-285750">
              <a:lnSpc>
                <a:spcPct val="150000"/>
              </a:lnSpc>
              <a:buFont typeface="Wingdings" panose="05000000000000000000" pitchFamily="2" charset="2"/>
              <a:buChar char="Ø"/>
            </a:pPr>
            <a:r>
              <a:rPr lang="de-DE" dirty="0" smtClean="0">
                <a:solidFill>
                  <a:srgbClr val="E80000"/>
                </a:solidFill>
              </a:rPr>
              <a:t>Wintermischkulturen </a:t>
            </a:r>
            <a:r>
              <a:rPr lang="de-DE" dirty="0">
                <a:solidFill>
                  <a:srgbClr val="E80000"/>
                </a:solidFill>
              </a:rPr>
              <a:t>NC </a:t>
            </a:r>
            <a:r>
              <a:rPr lang="de-DE" dirty="0" smtClean="0">
                <a:solidFill>
                  <a:srgbClr val="E80000"/>
                </a:solidFill>
              </a:rPr>
              <a:t>125</a:t>
            </a:r>
          </a:p>
          <a:p>
            <a:pPr marL="742950" lvl="1" indent="-285750">
              <a:lnSpc>
                <a:spcPct val="150000"/>
              </a:lnSpc>
              <a:buFont typeface="Wingdings" panose="05000000000000000000" pitchFamily="2" charset="2"/>
              <a:buChar char="Ø"/>
            </a:pPr>
            <a:r>
              <a:rPr lang="de-DE" dirty="0" smtClean="0">
                <a:solidFill>
                  <a:srgbClr val="E80000"/>
                </a:solidFill>
              </a:rPr>
              <a:t>Sommermischkulturen </a:t>
            </a:r>
            <a:r>
              <a:rPr lang="de-DE" dirty="0">
                <a:solidFill>
                  <a:srgbClr val="E80000"/>
                </a:solidFill>
              </a:rPr>
              <a:t>NC 144, 702, 866, 871, 912, 913, 914, 917  </a:t>
            </a:r>
          </a:p>
          <a:p>
            <a:pPr marL="285750" indent="-285750">
              <a:buFont typeface="Arial" panose="020B0604020202020204" pitchFamily="34" charset="0"/>
              <a:buChar char="•"/>
            </a:pPr>
            <a:endParaRPr lang="de-DE" dirty="0"/>
          </a:p>
        </p:txBody>
      </p:sp>
      <p:pic>
        <p:nvPicPr>
          <p:cNvPr id="8" name="Grafik 7"/>
          <p:cNvPicPr>
            <a:picLocks noChangeAspect="1"/>
          </p:cNvPicPr>
          <p:nvPr/>
        </p:nvPicPr>
        <p:blipFill>
          <a:blip r:embed="rId2"/>
          <a:stretch>
            <a:fillRect/>
          </a:stretch>
        </p:blipFill>
        <p:spPr>
          <a:xfrm>
            <a:off x="6477781" y="4080234"/>
            <a:ext cx="2358647" cy="1774251"/>
          </a:xfrm>
          <a:prstGeom prst="rect">
            <a:avLst/>
          </a:prstGeom>
          <a:ln>
            <a:solidFill>
              <a:srgbClr val="000000"/>
            </a:solidFill>
          </a:ln>
        </p:spPr>
      </p:pic>
      <p:sp>
        <p:nvSpPr>
          <p:cNvPr id="7" name="Textfeld 6"/>
          <p:cNvSpPr txBox="1"/>
          <p:nvPr/>
        </p:nvSpPr>
        <p:spPr>
          <a:xfrm>
            <a:off x="3557947" y="4228800"/>
            <a:ext cx="2269276" cy="369332"/>
          </a:xfrm>
          <a:prstGeom prst="rect">
            <a:avLst/>
          </a:prstGeom>
          <a:noFill/>
          <a:ln>
            <a:solidFill>
              <a:srgbClr val="000000"/>
            </a:solidFill>
          </a:ln>
        </p:spPr>
        <p:txBody>
          <a:bodyPr wrap="none" rtlCol="0">
            <a:spAutoFit/>
          </a:bodyPr>
          <a:lstStyle/>
          <a:p>
            <a:r>
              <a:rPr lang="de-DE" dirty="0" smtClean="0"/>
              <a:t>weitere Informationen</a:t>
            </a:r>
            <a:endParaRPr lang="de-DE" dirty="0"/>
          </a:p>
        </p:txBody>
      </p:sp>
      <p:sp>
        <p:nvSpPr>
          <p:cNvPr id="9" name="Rechteck 8"/>
          <p:cNvSpPr/>
          <p:nvPr/>
        </p:nvSpPr>
        <p:spPr>
          <a:xfrm>
            <a:off x="224444" y="4901162"/>
            <a:ext cx="6109854" cy="1200329"/>
          </a:xfrm>
          <a:prstGeom prst="rect">
            <a:avLst/>
          </a:prstGeom>
        </p:spPr>
        <p:txBody>
          <a:bodyPr wrap="square">
            <a:spAutoFit/>
          </a:bodyPr>
          <a:lstStyle/>
          <a:p>
            <a:r>
              <a:rPr lang="de-DE" dirty="0">
                <a:hlinkClick r:id="rId3"/>
              </a:rPr>
              <a:t>https://foerderung.landwirtschaft-bw.de/site/pbs-bw-mlr-root/get/documents_E-263232399/MLR.LEL/PB5Documents/mlr/GA/GA_025_extern/OER/Ergaenzende_Informationen_zu_den_Oeko-Regelungen.pdf</a:t>
            </a:r>
            <a:endParaRPr lang="de-DE" dirty="0"/>
          </a:p>
        </p:txBody>
      </p:sp>
      <p:cxnSp>
        <p:nvCxnSpPr>
          <p:cNvPr id="12" name="Gerade Verbindung mit Pfeil 11"/>
          <p:cNvCxnSpPr/>
          <p:nvPr/>
        </p:nvCxnSpPr>
        <p:spPr>
          <a:xfrm>
            <a:off x="5677593" y="4598132"/>
            <a:ext cx="1255222" cy="808026"/>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4692585" y="4598132"/>
            <a:ext cx="0" cy="303030"/>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pic>
        <p:nvPicPr>
          <p:cNvPr id="16" name="Grafik 15"/>
          <p:cNvPicPr>
            <a:picLocks noChangeAspect="1"/>
          </p:cNvPicPr>
          <p:nvPr/>
        </p:nvPicPr>
        <p:blipFill>
          <a:blip r:embed="rId4"/>
          <a:stretch>
            <a:fillRect/>
          </a:stretch>
        </p:blipFill>
        <p:spPr>
          <a:xfrm>
            <a:off x="777925" y="3751187"/>
            <a:ext cx="2173093" cy="1110167"/>
          </a:xfrm>
          <a:prstGeom prst="rect">
            <a:avLst/>
          </a:prstGeom>
          <a:ln>
            <a:solidFill>
              <a:srgbClr val="000000"/>
            </a:solidFill>
          </a:ln>
        </p:spPr>
      </p:pic>
      <p:cxnSp>
        <p:nvCxnSpPr>
          <p:cNvPr id="17" name="Gerade Verbindung mit Pfeil 16"/>
          <p:cNvCxnSpPr>
            <a:stCxn id="7" idx="1"/>
          </p:cNvCxnSpPr>
          <p:nvPr/>
        </p:nvCxnSpPr>
        <p:spPr>
          <a:xfrm flipH="1">
            <a:off x="3013408" y="4413466"/>
            <a:ext cx="544539" cy="0"/>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006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827087" y="1476549"/>
            <a:ext cx="6912061" cy="369332"/>
          </a:xfrm>
          <a:prstGeom prst="rect">
            <a:avLst/>
          </a:prstGeom>
        </p:spPr>
        <p:txBody>
          <a:bodyPr wrap="square">
            <a:spAutoFit/>
          </a:bodyPr>
          <a:lstStyle/>
          <a:p>
            <a:r>
              <a:rPr lang="de-DE" b="1" dirty="0" smtClean="0">
                <a:solidFill>
                  <a:srgbClr val="000000"/>
                </a:solidFill>
                <a:latin typeface="+mj-lt"/>
              </a:rPr>
              <a:t>ÖR4: </a:t>
            </a:r>
            <a:r>
              <a:rPr lang="de-DE" b="1" dirty="0" smtClean="0">
                <a:latin typeface="+mj-lt"/>
              </a:rPr>
              <a:t>Extensivierung </a:t>
            </a:r>
            <a:r>
              <a:rPr lang="de-DE" b="1" dirty="0">
                <a:latin typeface="+mj-lt"/>
              </a:rPr>
              <a:t>des gesamten Dauergrünlands des Betriebs</a:t>
            </a:r>
            <a:endParaRPr lang="de-DE" dirty="0">
              <a:latin typeface="+mj-lt"/>
            </a:endParaRPr>
          </a:p>
        </p:txBody>
      </p:sp>
      <p:sp>
        <p:nvSpPr>
          <p:cNvPr id="8" name="Rechteck 7"/>
          <p:cNvSpPr/>
          <p:nvPr/>
        </p:nvSpPr>
        <p:spPr>
          <a:xfrm>
            <a:off x="827088" y="1893168"/>
            <a:ext cx="3479350" cy="369332"/>
          </a:xfrm>
          <a:prstGeom prst="rect">
            <a:avLst/>
          </a:prstGeom>
        </p:spPr>
        <p:txBody>
          <a:bodyPr wrap="none">
            <a:spAutoFit/>
          </a:bodyPr>
          <a:lstStyle/>
          <a:p>
            <a:r>
              <a:rPr lang="de-DE" b="1" dirty="0">
                <a:solidFill>
                  <a:srgbClr val="000000"/>
                </a:solidFill>
                <a:latin typeface="+mj-lt"/>
              </a:rPr>
              <a:t>Wichtigste Fördervoraussetzungen</a:t>
            </a:r>
            <a:endParaRPr lang="de-DE" dirty="0">
              <a:latin typeface="+mj-lt"/>
            </a:endParaRPr>
          </a:p>
        </p:txBody>
      </p:sp>
      <p:sp>
        <p:nvSpPr>
          <p:cNvPr id="9" name="Textfeld 8"/>
          <p:cNvSpPr txBox="1"/>
          <p:nvPr/>
        </p:nvSpPr>
        <p:spPr>
          <a:xfrm>
            <a:off x="6309360" y="1915347"/>
            <a:ext cx="1306768" cy="369332"/>
          </a:xfrm>
          <a:prstGeom prst="rect">
            <a:avLst/>
          </a:prstGeom>
          <a:noFill/>
        </p:spPr>
        <p:txBody>
          <a:bodyPr wrap="none" rtlCol="0">
            <a:spAutoFit/>
          </a:bodyPr>
          <a:lstStyle/>
          <a:p>
            <a:pPr marL="285750" indent="-285750">
              <a:buFont typeface="Arial" panose="020B0604020202020204" pitchFamily="34" charset="0"/>
              <a:buChar char="•"/>
            </a:pPr>
            <a:r>
              <a:rPr lang="de-DE" dirty="0" smtClean="0"/>
              <a:t>100 €/ha</a:t>
            </a:r>
            <a:endParaRPr lang="de-DE" dirty="0"/>
          </a:p>
        </p:txBody>
      </p:sp>
      <p:sp>
        <p:nvSpPr>
          <p:cNvPr id="7" name="Rechteck 6"/>
          <p:cNvSpPr/>
          <p:nvPr/>
        </p:nvSpPr>
        <p:spPr>
          <a:xfrm>
            <a:off x="249382" y="2309787"/>
            <a:ext cx="8545483"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Einhaltung </a:t>
            </a:r>
            <a:r>
              <a:rPr lang="de-DE" dirty="0">
                <a:solidFill>
                  <a:srgbClr val="000000"/>
                </a:solidFill>
              </a:rPr>
              <a:t>eines durchschnittlichen Viehbesatzes von mind. 0,3 und höchstens 1,4 RGV/ha förderfähiger Dauergrünlandfläche des Betriebs im </a:t>
            </a:r>
            <a:r>
              <a:rPr lang="de-DE" dirty="0" smtClean="0">
                <a:solidFill>
                  <a:srgbClr val="000000"/>
                </a:solidFill>
              </a:rPr>
              <a:t>Kalenderjahr</a:t>
            </a:r>
          </a:p>
          <a:p>
            <a:pPr marL="285750" indent="-285750">
              <a:lnSpc>
                <a:spcPct val="150000"/>
              </a:lnSpc>
              <a:buFont typeface="Arial" panose="020B0604020202020204" pitchFamily="34" charset="0"/>
              <a:buChar char="•"/>
            </a:pPr>
            <a:r>
              <a:rPr lang="de-DE" dirty="0" smtClean="0">
                <a:solidFill>
                  <a:srgbClr val="000000"/>
                </a:solidFill>
              </a:rPr>
              <a:t>Einhaltung </a:t>
            </a:r>
            <a:r>
              <a:rPr lang="de-DE" dirty="0">
                <a:solidFill>
                  <a:srgbClr val="000000"/>
                </a:solidFill>
              </a:rPr>
              <a:t>einer max. N-Düngermenge von 140 kg N/ha für die Dauergrünlandflächen des </a:t>
            </a:r>
            <a:r>
              <a:rPr lang="de-DE" dirty="0" smtClean="0">
                <a:solidFill>
                  <a:srgbClr val="000000"/>
                </a:solidFill>
              </a:rPr>
              <a:t>Betriebs, Nachweis über </a:t>
            </a:r>
            <a:r>
              <a:rPr lang="de-DE" dirty="0">
                <a:solidFill>
                  <a:srgbClr val="000000"/>
                </a:solidFill>
              </a:rPr>
              <a:t>schlagbezogene </a:t>
            </a:r>
            <a:r>
              <a:rPr lang="de-DE" dirty="0" smtClean="0">
                <a:solidFill>
                  <a:srgbClr val="000000"/>
                </a:solidFill>
              </a:rPr>
              <a:t>Aufzeichnungen</a:t>
            </a:r>
          </a:p>
          <a:p>
            <a:pPr marL="285750" indent="-285750">
              <a:lnSpc>
                <a:spcPct val="150000"/>
              </a:lnSpc>
              <a:buFont typeface="Arial" panose="020B0604020202020204" pitchFamily="34" charset="0"/>
              <a:buChar char="•"/>
            </a:pPr>
            <a:r>
              <a:rPr lang="de-DE" dirty="0" smtClean="0">
                <a:solidFill>
                  <a:srgbClr val="000000"/>
                </a:solidFill>
              </a:rPr>
              <a:t>keine </a:t>
            </a:r>
            <a:r>
              <a:rPr lang="de-DE" dirty="0">
                <a:solidFill>
                  <a:srgbClr val="000000"/>
                </a:solidFill>
              </a:rPr>
              <a:t>Pflanzenschutzmittelanwendung auf allen </a:t>
            </a:r>
            <a:r>
              <a:rPr lang="de-DE" dirty="0" smtClean="0">
                <a:solidFill>
                  <a:srgbClr val="000000"/>
                </a:solidFill>
              </a:rPr>
              <a:t>Dauergrünlandflächen</a:t>
            </a:r>
          </a:p>
          <a:p>
            <a:pPr marL="285750" indent="-285750">
              <a:lnSpc>
                <a:spcPct val="150000"/>
              </a:lnSpc>
              <a:buFont typeface="Arial" panose="020B0604020202020204" pitchFamily="34" charset="0"/>
              <a:buChar char="•"/>
            </a:pPr>
            <a:r>
              <a:rPr lang="de-DE" dirty="0" smtClean="0">
                <a:solidFill>
                  <a:srgbClr val="000000"/>
                </a:solidFill>
              </a:rPr>
              <a:t>kein </a:t>
            </a:r>
            <a:r>
              <a:rPr lang="de-DE" dirty="0">
                <a:solidFill>
                  <a:srgbClr val="000000"/>
                </a:solidFill>
              </a:rPr>
              <a:t>Pflügen von Dauergrünlandflächen im Betrieb </a:t>
            </a:r>
            <a:endParaRPr lang="de-DE" dirty="0" smtClean="0">
              <a:solidFill>
                <a:srgbClr val="000000"/>
              </a:solidFill>
            </a:endParaRPr>
          </a:p>
          <a:p>
            <a:pPr marL="285750" indent="-285750">
              <a:lnSpc>
                <a:spcPct val="150000"/>
              </a:lnSpc>
              <a:buFont typeface="Arial" panose="020B0604020202020204" pitchFamily="34" charset="0"/>
              <a:buChar char="•"/>
            </a:pPr>
            <a:r>
              <a:rPr lang="de-DE" b="1" dirty="0" smtClean="0">
                <a:solidFill>
                  <a:srgbClr val="E80000"/>
                </a:solidFill>
                <a:latin typeface="+mj-lt"/>
              </a:rPr>
              <a:t>Änderung </a:t>
            </a:r>
            <a:r>
              <a:rPr lang="de-DE" b="1" dirty="0">
                <a:solidFill>
                  <a:srgbClr val="E80000"/>
                </a:solidFill>
                <a:latin typeface="+mj-lt"/>
              </a:rPr>
              <a:t>2025</a:t>
            </a:r>
          </a:p>
          <a:p>
            <a:pPr marL="742950" lvl="1" indent="-285750">
              <a:lnSpc>
                <a:spcPct val="150000"/>
              </a:lnSpc>
              <a:buFont typeface="Wingdings" panose="05000000000000000000" pitchFamily="2" charset="2"/>
              <a:buChar char="Ø"/>
            </a:pPr>
            <a:r>
              <a:rPr lang="de-DE" dirty="0" smtClean="0">
                <a:solidFill>
                  <a:srgbClr val="E80000"/>
                </a:solidFill>
              </a:rPr>
              <a:t>Aufnahme </a:t>
            </a:r>
            <a:r>
              <a:rPr lang="de-DE" dirty="0">
                <a:solidFill>
                  <a:srgbClr val="E80000"/>
                </a:solidFill>
              </a:rPr>
              <a:t>von </a:t>
            </a:r>
            <a:r>
              <a:rPr lang="de-DE" dirty="0" err="1">
                <a:solidFill>
                  <a:srgbClr val="E80000"/>
                </a:solidFill>
              </a:rPr>
              <a:t>Gehegewild</a:t>
            </a:r>
            <a:r>
              <a:rPr lang="de-DE" dirty="0">
                <a:solidFill>
                  <a:srgbClr val="E80000"/>
                </a:solidFill>
              </a:rPr>
              <a:t> (Rot-und Damwild) in die Liste der RGV-Tierarten </a:t>
            </a:r>
          </a:p>
        </p:txBody>
      </p:sp>
    </p:spTree>
    <p:extLst>
      <p:ext uri="{BB962C8B-B14F-4D97-AF65-F5344CB8AC3E}">
        <p14:creationId xmlns:p14="http://schemas.microsoft.com/office/powerpoint/2010/main" val="25708319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540327" y="1476549"/>
            <a:ext cx="7813964" cy="369332"/>
          </a:xfrm>
          <a:prstGeom prst="rect">
            <a:avLst/>
          </a:prstGeom>
        </p:spPr>
        <p:txBody>
          <a:bodyPr wrap="square">
            <a:spAutoFit/>
          </a:bodyPr>
          <a:lstStyle/>
          <a:p>
            <a:r>
              <a:rPr lang="de-DE" b="1" dirty="0" smtClean="0">
                <a:solidFill>
                  <a:srgbClr val="000000"/>
                </a:solidFill>
                <a:latin typeface="+mj-lt"/>
              </a:rPr>
              <a:t>ÖR5: </a:t>
            </a:r>
            <a:r>
              <a:rPr lang="de-DE" b="1" dirty="0" smtClean="0">
                <a:latin typeface="+mj-lt"/>
              </a:rPr>
              <a:t>Extensive </a:t>
            </a:r>
            <a:r>
              <a:rPr lang="de-DE" b="1" dirty="0">
                <a:latin typeface="+mj-lt"/>
              </a:rPr>
              <a:t>Bewirtschaftung von Dauergrünlandflächen –mind. 4 Kennarten </a:t>
            </a:r>
            <a:endParaRPr lang="de-DE" dirty="0">
              <a:latin typeface="+mj-lt"/>
            </a:endParaRPr>
          </a:p>
        </p:txBody>
      </p:sp>
      <p:sp>
        <p:nvSpPr>
          <p:cNvPr id="9" name="Textfeld 8"/>
          <p:cNvSpPr txBox="1"/>
          <p:nvPr/>
        </p:nvSpPr>
        <p:spPr>
          <a:xfrm>
            <a:off x="6309360" y="1915347"/>
            <a:ext cx="1306768" cy="369332"/>
          </a:xfrm>
          <a:prstGeom prst="rect">
            <a:avLst/>
          </a:prstGeom>
          <a:noFill/>
        </p:spPr>
        <p:txBody>
          <a:bodyPr wrap="none" rtlCol="0">
            <a:spAutoFit/>
          </a:bodyPr>
          <a:lstStyle/>
          <a:p>
            <a:pPr marL="285750" indent="-285750">
              <a:buFont typeface="Arial" panose="020B0604020202020204" pitchFamily="34" charset="0"/>
              <a:buChar char="•"/>
            </a:pPr>
            <a:r>
              <a:rPr lang="de-DE" dirty="0" smtClean="0"/>
              <a:t>225 €/ha</a:t>
            </a:r>
            <a:endParaRPr lang="de-DE" dirty="0"/>
          </a:p>
        </p:txBody>
      </p:sp>
      <p:sp>
        <p:nvSpPr>
          <p:cNvPr id="3" name="Rechteck 2"/>
          <p:cNvSpPr/>
          <p:nvPr/>
        </p:nvSpPr>
        <p:spPr>
          <a:xfrm>
            <a:off x="540327" y="2638671"/>
            <a:ext cx="7232073"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Landwirt </a:t>
            </a:r>
            <a:r>
              <a:rPr lang="de-DE" dirty="0">
                <a:solidFill>
                  <a:srgbClr val="000000"/>
                </a:solidFill>
              </a:rPr>
              <a:t>muss für jeden Schlag Nachweise über das Vorkommen von mind. 4 Kennarten </a:t>
            </a:r>
            <a:r>
              <a:rPr lang="de-DE" dirty="0" smtClean="0">
                <a:solidFill>
                  <a:srgbClr val="000000"/>
                </a:solidFill>
              </a:rPr>
              <a:t>erbringen</a:t>
            </a:r>
          </a:p>
          <a:p>
            <a:pPr marL="285750" indent="-285750">
              <a:lnSpc>
                <a:spcPct val="150000"/>
              </a:lnSpc>
              <a:buFont typeface="Arial" panose="020B0604020202020204" pitchFamily="34" charset="0"/>
              <a:buChar char="•"/>
            </a:pPr>
            <a:r>
              <a:rPr lang="de-DE" dirty="0" smtClean="0"/>
              <a:t>seit </a:t>
            </a:r>
            <a:r>
              <a:rPr lang="de-DE" dirty="0"/>
              <a:t>2024 über georeferenzierte Fotos mit Antragsteller-App </a:t>
            </a:r>
            <a:r>
              <a:rPr lang="de-DE" dirty="0" smtClean="0"/>
              <a:t>„</a:t>
            </a:r>
            <a:r>
              <a:rPr lang="de-DE" dirty="0" err="1" smtClean="0"/>
              <a:t>profil</a:t>
            </a:r>
            <a:r>
              <a:rPr lang="de-DE" dirty="0" smtClean="0"/>
              <a:t> </a:t>
            </a:r>
            <a:r>
              <a:rPr lang="de-DE" dirty="0" err="1" smtClean="0"/>
              <a:t>bw</a:t>
            </a:r>
            <a:r>
              <a:rPr lang="de-DE" dirty="0" smtClean="0"/>
              <a:t>“</a:t>
            </a:r>
            <a:endParaRPr lang="de-DE" dirty="0"/>
          </a:p>
        </p:txBody>
      </p:sp>
      <p:pic>
        <p:nvPicPr>
          <p:cNvPr id="11" name="Grafik 10"/>
          <p:cNvPicPr>
            <a:picLocks noChangeAspect="1"/>
          </p:cNvPicPr>
          <p:nvPr/>
        </p:nvPicPr>
        <p:blipFill>
          <a:blip r:embed="rId2"/>
          <a:stretch>
            <a:fillRect/>
          </a:stretch>
        </p:blipFill>
        <p:spPr>
          <a:xfrm>
            <a:off x="5045825" y="4018532"/>
            <a:ext cx="1709101" cy="1756577"/>
          </a:xfrm>
          <a:prstGeom prst="rect">
            <a:avLst/>
          </a:prstGeom>
        </p:spPr>
      </p:pic>
    </p:spTree>
    <p:extLst>
      <p:ext uri="{BB962C8B-B14F-4D97-AF65-F5344CB8AC3E}">
        <p14:creationId xmlns:p14="http://schemas.microsoft.com/office/powerpoint/2010/main" val="18502491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385012" cy="461665"/>
          </a:xfrm>
          <a:prstGeom prst="rect">
            <a:avLst/>
          </a:prstGeom>
        </p:spPr>
        <p:txBody>
          <a:bodyPr wrap="none">
            <a:spAutoFit/>
          </a:bodyPr>
          <a:lstStyle/>
          <a:p>
            <a:r>
              <a:rPr lang="de-DE" sz="2400" b="1" dirty="0" smtClean="0">
                <a:solidFill>
                  <a:prstClr val="black"/>
                </a:solidFill>
                <a:latin typeface="Calibri"/>
              </a:rPr>
              <a:t>„Ökoregelungen“</a:t>
            </a:r>
            <a:endParaRPr lang="de-DE" dirty="0"/>
          </a:p>
        </p:txBody>
      </p:sp>
      <p:sp>
        <p:nvSpPr>
          <p:cNvPr id="2" name="Rechteck 1"/>
          <p:cNvSpPr/>
          <p:nvPr/>
        </p:nvSpPr>
        <p:spPr>
          <a:xfrm>
            <a:off x="540327" y="1476549"/>
            <a:ext cx="7813964" cy="369332"/>
          </a:xfrm>
          <a:prstGeom prst="rect">
            <a:avLst/>
          </a:prstGeom>
        </p:spPr>
        <p:txBody>
          <a:bodyPr wrap="square">
            <a:spAutoFit/>
          </a:bodyPr>
          <a:lstStyle/>
          <a:p>
            <a:r>
              <a:rPr lang="de-DE" b="1" dirty="0" smtClean="0">
                <a:solidFill>
                  <a:srgbClr val="000000"/>
                </a:solidFill>
                <a:latin typeface="+mj-lt"/>
              </a:rPr>
              <a:t>ÖR5: </a:t>
            </a:r>
            <a:r>
              <a:rPr lang="de-DE" b="1" dirty="0" smtClean="0">
                <a:latin typeface="+mj-lt"/>
              </a:rPr>
              <a:t>Extensive </a:t>
            </a:r>
            <a:r>
              <a:rPr lang="de-DE" b="1" dirty="0">
                <a:latin typeface="+mj-lt"/>
              </a:rPr>
              <a:t>Bewirtschaftung von Dauergrünlandflächen –mind. 4 Kennarten </a:t>
            </a:r>
            <a:endParaRPr lang="de-DE" dirty="0">
              <a:latin typeface="+mj-lt"/>
            </a:endParaRPr>
          </a:p>
        </p:txBody>
      </p:sp>
      <p:sp>
        <p:nvSpPr>
          <p:cNvPr id="3" name="Rechteck 2"/>
          <p:cNvSpPr/>
          <p:nvPr/>
        </p:nvSpPr>
        <p:spPr>
          <a:xfrm>
            <a:off x="540328" y="1883877"/>
            <a:ext cx="6941128" cy="880369"/>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t>falls Einsatz der </a:t>
            </a:r>
            <a:r>
              <a:rPr lang="de-DE" dirty="0"/>
              <a:t>App nicht </a:t>
            </a:r>
            <a:r>
              <a:rPr lang="de-DE" dirty="0" smtClean="0"/>
              <a:t>möglich, ausnahmsweise auch 2025 </a:t>
            </a:r>
            <a:r>
              <a:rPr lang="de-DE" dirty="0"/>
              <a:t>über </a:t>
            </a:r>
            <a:r>
              <a:rPr lang="de-DE" dirty="0" smtClean="0"/>
              <a:t>das (neue) </a:t>
            </a:r>
            <a:r>
              <a:rPr lang="de-DE" dirty="0"/>
              <a:t>amtliche </a:t>
            </a:r>
            <a:r>
              <a:rPr lang="de-DE" dirty="0" smtClean="0"/>
              <a:t>Formular möglich</a:t>
            </a:r>
            <a:endParaRPr lang="de-DE" dirty="0"/>
          </a:p>
        </p:txBody>
      </p:sp>
      <p:pic>
        <p:nvPicPr>
          <p:cNvPr id="7" name="Grafik 6"/>
          <p:cNvPicPr>
            <a:picLocks noChangeAspect="1"/>
          </p:cNvPicPr>
          <p:nvPr/>
        </p:nvPicPr>
        <p:blipFill>
          <a:blip r:embed="rId2"/>
          <a:stretch>
            <a:fillRect/>
          </a:stretch>
        </p:blipFill>
        <p:spPr>
          <a:xfrm>
            <a:off x="1379765" y="2914282"/>
            <a:ext cx="2565843" cy="2472538"/>
          </a:xfrm>
          <a:prstGeom prst="rect">
            <a:avLst/>
          </a:prstGeom>
        </p:spPr>
      </p:pic>
      <p:pic>
        <p:nvPicPr>
          <p:cNvPr id="8" name="Grafik 7"/>
          <p:cNvPicPr>
            <a:picLocks noChangeAspect="1"/>
          </p:cNvPicPr>
          <p:nvPr/>
        </p:nvPicPr>
        <p:blipFill>
          <a:blip r:embed="rId3"/>
          <a:stretch>
            <a:fillRect/>
          </a:stretch>
        </p:blipFill>
        <p:spPr>
          <a:xfrm>
            <a:off x="5160533" y="2579766"/>
            <a:ext cx="3459765" cy="1395762"/>
          </a:xfrm>
          <a:prstGeom prst="rect">
            <a:avLst/>
          </a:prstGeom>
        </p:spPr>
      </p:pic>
      <p:pic>
        <p:nvPicPr>
          <p:cNvPr id="12" name="Grafik 11"/>
          <p:cNvPicPr>
            <a:picLocks noChangeAspect="1"/>
          </p:cNvPicPr>
          <p:nvPr/>
        </p:nvPicPr>
        <p:blipFill>
          <a:blip r:embed="rId4"/>
          <a:stretch>
            <a:fillRect/>
          </a:stretch>
        </p:blipFill>
        <p:spPr>
          <a:xfrm>
            <a:off x="5916557" y="3975528"/>
            <a:ext cx="3039188" cy="1677065"/>
          </a:xfrm>
          <a:prstGeom prst="rect">
            <a:avLst/>
          </a:prstGeom>
        </p:spPr>
      </p:pic>
      <p:sp>
        <p:nvSpPr>
          <p:cNvPr id="13" name="Ellipse 12"/>
          <p:cNvSpPr/>
          <p:nvPr/>
        </p:nvSpPr>
        <p:spPr>
          <a:xfrm>
            <a:off x="5916557" y="5295207"/>
            <a:ext cx="2795181" cy="457200"/>
          </a:xfrm>
          <a:prstGeom prst="ellipse">
            <a:avLst/>
          </a:prstGeom>
          <a:noFill/>
          <a:ln w="31750">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827088" y="5619165"/>
            <a:ext cx="3500125" cy="369332"/>
          </a:xfrm>
          <a:prstGeom prst="rect">
            <a:avLst/>
          </a:prstGeom>
        </p:spPr>
        <p:txBody>
          <a:bodyPr wrap="none">
            <a:spAutoFit/>
          </a:bodyPr>
          <a:lstStyle/>
          <a:p>
            <a:r>
              <a:rPr lang="de-DE" dirty="0">
                <a:hlinkClick r:id="rId5"/>
              </a:rPr>
              <a:t>Amtliches_Formular_Kennarten.pdf</a:t>
            </a:r>
            <a:endParaRPr lang="de-DE" dirty="0"/>
          </a:p>
        </p:txBody>
      </p:sp>
      <p:cxnSp>
        <p:nvCxnSpPr>
          <p:cNvPr id="16" name="Gerade Verbindung mit Pfeil 15"/>
          <p:cNvCxnSpPr/>
          <p:nvPr/>
        </p:nvCxnSpPr>
        <p:spPr>
          <a:xfrm>
            <a:off x="4189615" y="5220393"/>
            <a:ext cx="1637608" cy="298958"/>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2870663" y="5295207"/>
            <a:ext cx="0" cy="298958"/>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9551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665019" y="1327803"/>
            <a:ext cx="7473141" cy="1200329"/>
          </a:xfrm>
          <a:prstGeom prst="rect">
            <a:avLst/>
          </a:prstGeom>
        </p:spPr>
        <p:txBody>
          <a:bodyPr wrap="square">
            <a:spAutoFit/>
          </a:bodyPr>
          <a:lstStyle/>
          <a:p>
            <a:pPr lvl="0" algn="ctr"/>
            <a:r>
              <a:rPr lang="de-DE" sz="3600" b="1" dirty="0" smtClean="0">
                <a:solidFill>
                  <a:prstClr val="black"/>
                </a:solidFill>
                <a:latin typeface="+mj-lt"/>
              </a:rPr>
              <a:t>Mehrgefahrenversicherung im Obst- und Weinbau (MGV)</a:t>
            </a:r>
            <a:endParaRPr lang="de-DE" sz="2800" b="1" dirty="0">
              <a:solidFill>
                <a:prstClr val="black"/>
              </a:solidFill>
              <a:latin typeface="+mj-lt"/>
            </a:endParaRPr>
          </a:p>
        </p:txBody>
      </p:sp>
      <p:pic>
        <p:nvPicPr>
          <p:cNvPr id="3" name="Grafik 2"/>
          <p:cNvPicPr>
            <a:picLocks noChangeAspect="1"/>
          </p:cNvPicPr>
          <p:nvPr/>
        </p:nvPicPr>
        <p:blipFill>
          <a:blip r:embed="rId2"/>
          <a:stretch>
            <a:fillRect/>
          </a:stretch>
        </p:blipFill>
        <p:spPr>
          <a:xfrm>
            <a:off x="1566834" y="2736084"/>
            <a:ext cx="1758342" cy="2136996"/>
          </a:xfrm>
          <a:prstGeom prst="rect">
            <a:avLst/>
          </a:prstGeom>
        </p:spPr>
      </p:pic>
      <p:pic>
        <p:nvPicPr>
          <p:cNvPr id="7" name="Grafik 6"/>
          <p:cNvPicPr>
            <a:picLocks noChangeAspect="1"/>
          </p:cNvPicPr>
          <p:nvPr/>
        </p:nvPicPr>
        <p:blipFill>
          <a:blip r:embed="rId3"/>
          <a:stretch>
            <a:fillRect/>
          </a:stretch>
        </p:blipFill>
        <p:spPr>
          <a:xfrm>
            <a:off x="3449867" y="2737969"/>
            <a:ext cx="1903443" cy="2135111"/>
          </a:xfrm>
          <a:prstGeom prst="rect">
            <a:avLst/>
          </a:prstGeom>
        </p:spPr>
      </p:pic>
      <p:pic>
        <p:nvPicPr>
          <p:cNvPr id="8" name="Grafik 7"/>
          <p:cNvPicPr>
            <a:picLocks noChangeAspect="1"/>
          </p:cNvPicPr>
          <p:nvPr/>
        </p:nvPicPr>
        <p:blipFill>
          <a:blip r:embed="rId4"/>
          <a:stretch>
            <a:fillRect/>
          </a:stretch>
        </p:blipFill>
        <p:spPr>
          <a:xfrm>
            <a:off x="5478001" y="2737970"/>
            <a:ext cx="1905867" cy="2135110"/>
          </a:xfrm>
          <a:prstGeom prst="rect">
            <a:avLst/>
          </a:prstGeom>
        </p:spPr>
      </p:pic>
      <p:sp>
        <p:nvSpPr>
          <p:cNvPr id="2" name="Textfeld 1"/>
          <p:cNvSpPr txBox="1"/>
          <p:nvPr/>
        </p:nvSpPr>
        <p:spPr>
          <a:xfrm>
            <a:off x="0" y="5233446"/>
            <a:ext cx="9144000" cy="369332"/>
          </a:xfrm>
          <a:prstGeom prst="rect">
            <a:avLst/>
          </a:prstGeom>
          <a:noFill/>
        </p:spPr>
        <p:txBody>
          <a:bodyPr wrap="square" rtlCol="0">
            <a:spAutoFit/>
          </a:bodyPr>
          <a:lstStyle/>
          <a:p>
            <a:pPr algn="ctr"/>
            <a:r>
              <a:rPr lang="de-DE" dirty="0" smtClean="0"/>
              <a:t>Jürgen Bräuninger</a:t>
            </a:r>
            <a:endParaRPr lang="de-DE" dirty="0"/>
          </a:p>
        </p:txBody>
      </p:sp>
    </p:spTree>
    <p:extLst>
      <p:ext uri="{BB962C8B-B14F-4D97-AF65-F5344CB8AC3E}">
        <p14:creationId xmlns:p14="http://schemas.microsoft.com/office/powerpoint/2010/main" val="19581875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3916200" cy="461665"/>
          </a:xfrm>
          <a:prstGeom prst="rect">
            <a:avLst/>
          </a:prstGeom>
        </p:spPr>
        <p:txBody>
          <a:bodyPr wrap="none">
            <a:spAutoFit/>
          </a:bodyPr>
          <a:lstStyle/>
          <a:p>
            <a:r>
              <a:rPr lang="de-DE" sz="2400" b="1" dirty="0" smtClean="0">
                <a:solidFill>
                  <a:prstClr val="black"/>
                </a:solidFill>
                <a:latin typeface="Calibri"/>
              </a:rPr>
              <a:t>„Mehrgefahrenversicherung“</a:t>
            </a:r>
            <a:endParaRPr lang="de-DE" dirty="0"/>
          </a:p>
        </p:txBody>
      </p:sp>
      <p:sp>
        <p:nvSpPr>
          <p:cNvPr id="2" name="Rechteck 1"/>
          <p:cNvSpPr/>
          <p:nvPr/>
        </p:nvSpPr>
        <p:spPr>
          <a:xfrm>
            <a:off x="457200" y="1598728"/>
            <a:ext cx="8262851" cy="4662815"/>
          </a:xfrm>
          <a:prstGeom prst="rect">
            <a:avLst/>
          </a:prstGeom>
        </p:spPr>
        <p:txBody>
          <a:bodyPr wrap="square">
            <a:spAutoFit/>
          </a:bodyPr>
          <a:lstStyle/>
          <a:p>
            <a:pPr marL="285750" indent="-285750">
              <a:lnSpc>
                <a:spcPct val="150000"/>
              </a:lnSpc>
              <a:buFont typeface="Arial" panose="020B0604020202020204" pitchFamily="34" charset="0"/>
              <a:buChar char="•"/>
            </a:pPr>
            <a:r>
              <a:rPr lang="de-DE" b="1" dirty="0" smtClean="0">
                <a:solidFill>
                  <a:srgbClr val="000000"/>
                </a:solidFill>
                <a:latin typeface="+mj-lt"/>
              </a:rPr>
              <a:t>Zweck</a:t>
            </a:r>
            <a:r>
              <a:rPr lang="de-DE" b="1" dirty="0">
                <a:solidFill>
                  <a:srgbClr val="000000"/>
                </a:solidFill>
                <a:latin typeface="+mj-lt"/>
              </a:rPr>
              <a:t>: </a:t>
            </a:r>
            <a:r>
              <a:rPr lang="de-DE" dirty="0">
                <a:solidFill>
                  <a:srgbClr val="000000"/>
                </a:solidFill>
              </a:rPr>
              <a:t>Stärkung der eigenverantwortlichen betrieblichen Risikovorsorge </a:t>
            </a:r>
            <a:r>
              <a:rPr lang="de-DE" dirty="0" smtClean="0">
                <a:solidFill>
                  <a:srgbClr val="000000"/>
                </a:solidFill>
              </a:rPr>
              <a:t>im Obst-und </a:t>
            </a:r>
            <a:r>
              <a:rPr lang="de-DE" dirty="0">
                <a:solidFill>
                  <a:srgbClr val="000000"/>
                </a:solidFill>
              </a:rPr>
              <a:t>Weinbau durch den Abschluss von </a:t>
            </a:r>
            <a:r>
              <a:rPr lang="de-DE" dirty="0" smtClean="0">
                <a:solidFill>
                  <a:srgbClr val="000000"/>
                </a:solidFill>
              </a:rPr>
              <a:t>Ertragsversicherungen gegen </a:t>
            </a:r>
            <a:r>
              <a:rPr lang="de-DE" dirty="0">
                <a:solidFill>
                  <a:srgbClr val="000000"/>
                </a:solidFill>
              </a:rPr>
              <a:t>die Risiken: Starkfrost, </a:t>
            </a:r>
            <a:r>
              <a:rPr lang="de-DE" dirty="0" smtClean="0">
                <a:solidFill>
                  <a:srgbClr val="000000"/>
                </a:solidFill>
              </a:rPr>
              <a:t>Sturm und/oder </a:t>
            </a:r>
            <a:r>
              <a:rPr lang="de-DE" dirty="0">
                <a:solidFill>
                  <a:srgbClr val="000000"/>
                </a:solidFill>
              </a:rPr>
              <a:t>Starkregen</a:t>
            </a:r>
          </a:p>
          <a:p>
            <a:pPr marL="285750" indent="-285750">
              <a:lnSpc>
                <a:spcPct val="150000"/>
              </a:lnSpc>
              <a:buFont typeface="Arial" panose="020B0604020202020204" pitchFamily="34" charset="0"/>
              <a:buChar char="•"/>
            </a:pPr>
            <a:r>
              <a:rPr lang="de-DE" b="1" dirty="0" smtClean="0">
                <a:solidFill>
                  <a:srgbClr val="000000"/>
                </a:solidFill>
                <a:latin typeface="+mj-lt"/>
              </a:rPr>
              <a:t>Zuwendung</a:t>
            </a:r>
            <a:r>
              <a:rPr lang="de-DE" dirty="0">
                <a:solidFill>
                  <a:srgbClr val="000000"/>
                </a:solidFill>
              </a:rPr>
              <a:t>: bis zu 50% des förderfähigen Anteils der </a:t>
            </a:r>
            <a:r>
              <a:rPr lang="de-DE" dirty="0" smtClean="0">
                <a:solidFill>
                  <a:srgbClr val="000000"/>
                </a:solidFill>
              </a:rPr>
              <a:t>jährlichen Versicherungsprämien </a:t>
            </a:r>
            <a:r>
              <a:rPr lang="de-DE" dirty="0">
                <a:solidFill>
                  <a:srgbClr val="000000"/>
                </a:solidFill>
              </a:rPr>
              <a:t>für Ertragsversicherungen </a:t>
            </a:r>
            <a:r>
              <a:rPr lang="de-DE" dirty="0" smtClean="0">
                <a:solidFill>
                  <a:srgbClr val="000000"/>
                </a:solidFill>
              </a:rPr>
              <a:t>(</a:t>
            </a:r>
            <a:r>
              <a:rPr lang="de-DE" dirty="0">
                <a:solidFill>
                  <a:srgbClr val="000000"/>
                </a:solidFill>
              </a:rPr>
              <a:t>je nach </a:t>
            </a:r>
            <a:r>
              <a:rPr lang="de-DE" dirty="0" smtClean="0">
                <a:solidFill>
                  <a:srgbClr val="000000"/>
                </a:solidFill>
              </a:rPr>
              <a:t>verfügbaren Haushaltsmitteln) </a:t>
            </a:r>
            <a:endParaRPr lang="de-DE" dirty="0">
              <a:solidFill>
                <a:srgbClr val="000000"/>
              </a:solidFill>
            </a:endParaRPr>
          </a:p>
          <a:p>
            <a:pPr marL="285750" indent="-285750">
              <a:lnSpc>
                <a:spcPct val="150000"/>
              </a:lnSpc>
              <a:buFont typeface="Arial" panose="020B0604020202020204" pitchFamily="34" charset="0"/>
              <a:buChar char="•"/>
            </a:pPr>
            <a:r>
              <a:rPr lang="de-DE" b="1" dirty="0" smtClean="0">
                <a:solidFill>
                  <a:srgbClr val="000000"/>
                </a:solidFill>
                <a:latin typeface="+mj-lt"/>
              </a:rPr>
              <a:t>Rahmenbedingungen</a:t>
            </a:r>
            <a:r>
              <a:rPr lang="de-DE" dirty="0">
                <a:solidFill>
                  <a:srgbClr val="000000"/>
                </a:solidFill>
              </a:rPr>
              <a:t>: Selbstbehalt mind. 20%, Maximalentschädigung max. 80% der Versicherungssumme, es gelten kulturgruppenspezifische </a:t>
            </a:r>
            <a:r>
              <a:rPr lang="de-DE" dirty="0" smtClean="0">
                <a:solidFill>
                  <a:srgbClr val="000000"/>
                </a:solidFill>
              </a:rPr>
              <a:t>Höchsthektarwerte</a:t>
            </a:r>
          </a:p>
          <a:p>
            <a:pPr marL="285750" indent="-285750">
              <a:lnSpc>
                <a:spcPct val="150000"/>
              </a:lnSpc>
              <a:buFont typeface="Arial" panose="020B0604020202020204" pitchFamily="34" charset="0"/>
              <a:buChar char="•"/>
            </a:pPr>
            <a:r>
              <a:rPr lang="de-DE" dirty="0">
                <a:solidFill>
                  <a:srgbClr val="000000"/>
                </a:solidFill>
              </a:rPr>
              <a:t>Drei Versicherungen haben mit dem MLR eine Rahmenvereinbarung geschlossen: </a:t>
            </a:r>
            <a:r>
              <a:rPr lang="de-DE" b="1" dirty="0">
                <a:solidFill>
                  <a:srgbClr val="000000"/>
                </a:solidFill>
                <a:latin typeface="+mj-lt"/>
              </a:rPr>
              <a:t>Vereinigte Hagel, Allianz </a:t>
            </a:r>
            <a:r>
              <a:rPr lang="de-DE" b="1" dirty="0" err="1">
                <a:solidFill>
                  <a:srgbClr val="000000"/>
                </a:solidFill>
                <a:latin typeface="+mj-lt"/>
              </a:rPr>
              <a:t>Agrar</a:t>
            </a:r>
            <a:r>
              <a:rPr lang="de-DE" b="1" dirty="0">
                <a:solidFill>
                  <a:srgbClr val="000000"/>
                </a:solidFill>
                <a:latin typeface="+mj-lt"/>
              </a:rPr>
              <a:t> und Versicherungskammer Bayern</a:t>
            </a:r>
          </a:p>
          <a:p>
            <a:pPr marL="285750" indent="-285750">
              <a:lnSpc>
                <a:spcPct val="150000"/>
              </a:lnSpc>
              <a:buFont typeface="Arial" panose="020B0604020202020204" pitchFamily="34" charset="0"/>
              <a:buChar char="•"/>
            </a:pPr>
            <a:endParaRPr lang="de-DE" dirty="0">
              <a:solidFill>
                <a:srgbClr val="000000"/>
              </a:solidFill>
            </a:endParaRPr>
          </a:p>
        </p:txBody>
      </p:sp>
    </p:spTree>
    <p:extLst>
      <p:ext uri="{BB962C8B-B14F-4D97-AF65-F5344CB8AC3E}">
        <p14:creationId xmlns:p14="http://schemas.microsoft.com/office/powerpoint/2010/main" val="25509489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3916200" cy="461665"/>
          </a:xfrm>
          <a:prstGeom prst="rect">
            <a:avLst/>
          </a:prstGeom>
        </p:spPr>
        <p:txBody>
          <a:bodyPr wrap="none">
            <a:spAutoFit/>
          </a:bodyPr>
          <a:lstStyle/>
          <a:p>
            <a:r>
              <a:rPr lang="de-DE" sz="2400" b="1" dirty="0" smtClean="0">
                <a:solidFill>
                  <a:prstClr val="black"/>
                </a:solidFill>
                <a:latin typeface="Calibri"/>
              </a:rPr>
              <a:t>„Mehrgefahrenversicherung“</a:t>
            </a:r>
            <a:endParaRPr lang="de-DE" dirty="0"/>
          </a:p>
        </p:txBody>
      </p:sp>
      <p:sp>
        <p:nvSpPr>
          <p:cNvPr id="2" name="Rechteck 1"/>
          <p:cNvSpPr/>
          <p:nvPr/>
        </p:nvSpPr>
        <p:spPr>
          <a:xfrm>
            <a:off x="457200" y="1475622"/>
            <a:ext cx="7439891" cy="1015663"/>
          </a:xfrm>
          <a:prstGeom prst="rect">
            <a:avLst/>
          </a:prstGeom>
        </p:spPr>
        <p:txBody>
          <a:bodyPr wrap="square">
            <a:spAutoFit/>
          </a:bodyPr>
          <a:lstStyle/>
          <a:p>
            <a:pPr lvl="3">
              <a:lnSpc>
                <a:spcPct val="150000"/>
              </a:lnSpc>
            </a:pPr>
            <a:r>
              <a:rPr lang="de-DE" b="1" dirty="0" smtClean="0">
                <a:solidFill>
                  <a:srgbClr val="000000"/>
                </a:solidFill>
                <a:latin typeface="+mj-lt"/>
              </a:rPr>
              <a:t>Ab 2025 muss der Ausgleich über FIONA beantragt werden!</a:t>
            </a:r>
          </a:p>
          <a:p>
            <a:pPr lvl="3">
              <a:lnSpc>
                <a:spcPct val="150000"/>
              </a:lnSpc>
            </a:pPr>
            <a:endParaRPr lang="de-DE" sz="400" b="1" dirty="0" smtClean="0">
              <a:solidFill>
                <a:srgbClr val="000000"/>
              </a:solidFill>
              <a:latin typeface="+mj-lt"/>
            </a:endParaRPr>
          </a:p>
          <a:p>
            <a:pPr algn="ctr">
              <a:lnSpc>
                <a:spcPct val="150000"/>
              </a:lnSpc>
            </a:pPr>
            <a:r>
              <a:rPr lang="de-DE" b="1" dirty="0" smtClean="0">
                <a:solidFill>
                  <a:srgbClr val="000000"/>
                </a:solidFill>
                <a:latin typeface="+mj-lt"/>
              </a:rPr>
              <a:t>Antragstellung bis spätestens 15.05.2025 (Ausschlussfrist!)</a:t>
            </a:r>
            <a:endParaRPr lang="de-DE" dirty="0">
              <a:solidFill>
                <a:srgbClr val="000000"/>
              </a:solidFill>
              <a:latin typeface="+mj-lt"/>
            </a:endParaRPr>
          </a:p>
        </p:txBody>
      </p:sp>
      <p:sp>
        <p:nvSpPr>
          <p:cNvPr id="3" name="Pfeil nach rechts 2"/>
          <p:cNvSpPr/>
          <p:nvPr/>
        </p:nvSpPr>
        <p:spPr>
          <a:xfrm>
            <a:off x="827088" y="1639950"/>
            <a:ext cx="915231" cy="216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649800" y="1491871"/>
            <a:ext cx="7114287" cy="52483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2"/>
          <a:stretch>
            <a:fillRect/>
          </a:stretch>
        </p:blipFill>
        <p:spPr>
          <a:xfrm>
            <a:off x="1091491" y="2644753"/>
            <a:ext cx="6478680" cy="2157852"/>
          </a:xfrm>
          <a:prstGeom prst="rect">
            <a:avLst/>
          </a:prstGeom>
        </p:spPr>
      </p:pic>
      <p:sp>
        <p:nvSpPr>
          <p:cNvPr id="9" name="Textfeld 8"/>
          <p:cNvSpPr txBox="1"/>
          <p:nvPr/>
        </p:nvSpPr>
        <p:spPr>
          <a:xfrm>
            <a:off x="827088" y="5073898"/>
            <a:ext cx="6261522" cy="369332"/>
          </a:xfrm>
          <a:prstGeom prst="rect">
            <a:avLst/>
          </a:prstGeom>
          <a:noFill/>
        </p:spPr>
        <p:txBody>
          <a:bodyPr wrap="none" rtlCol="0">
            <a:spAutoFit/>
          </a:bodyPr>
          <a:lstStyle/>
          <a:p>
            <a:r>
              <a:rPr lang="de-DE" dirty="0"/>
              <a:t>Eine Kulturgruppe darf nur bei einem Versicherer versichert sein! </a:t>
            </a:r>
          </a:p>
        </p:txBody>
      </p:sp>
    </p:spTree>
    <p:extLst>
      <p:ext uri="{BB962C8B-B14F-4D97-AF65-F5344CB8AC3E}">
        <p14:creationId xmlns:p14="http://schemas.microsoft.com/office/powerpoint/2010/main" val="36964679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3916200" cy="461665"/>
          </a:xfrm>
          <a:prstGeom prst="rect">
            <a:avLst/>
          </a:prstGeom>
        </p:spPr>
        <p:txBody>
          <a:bodyPr wrap="none">
            <a:spAutoFit/>
          </a:bodyPr>
          <a:lstStyle/>
          <a:p>
            <a:r>
              <a:rPr lang="de-DE" sz="2400" b="1" dirty="0" smtClean="0">
                <a:solidFill>
                  <a:prstClr val="black"/>
                </a:solidFill>
                <a:latin typeface="Calibri"/>
              </a:rPr>
              <a:t>„Mehrgefahrenversicherung“</a:t>
            </a:r>
            <a:endParaRPr lang="de-DE" dirty="0"/>
          </a:p>
        </p:txBody>
      </p:sp>
      <p:pic>
        <p:nvPicPr>
          <p:cNvPr id="3" name="Grafik 2"/>
          <p:cNvPicPr>
            <a:picLocks noChangeAspect="1"/>
          </p:cNvPicPr>
          <p:nvPr/>
        </p:nvPicPr>
        <p:blipFill>
          <a:blip r:embed="rId2"/>
          <a:stretch>
            <a:fillRect/>
          </a:stretch>
        </p:blipFill>
        <p:spPr>
          <a:xfrm>
            <a:off x="1521229" y="1961193"/>
            <a:ext cx="5790630" cy="3811992"/>
          </a:xfrm>
          <a:prstGeom prst="rect">
            <a:avLst/>
          </a:prstGeom>
        </p:spPr>
      </p:pic>
      <p:cxnSp>
        <p:nvCxnSpPr>
          <p:cNvPr id="8" name="Gerade Verbindung mit Pfeil 7"/>
          <p:cNvCxnSpPr/>
          <p:nvPr/>
        </p:nvCxnSpPr>
        <p:spPr>
          <a:xfrm>
            <a:off x="591623" y="5527963"/>
            <a:ext cx="1296786" cy="1"/>
          </a:xfrm>
          <a:prstGeom prst="straightConnector1">
            <a:avLst/>
          </a:prstGeom>
          <a:ln w="38100">
            <a:solidFill>
              <a:srgbClr val="E80000"/>
            </a:solidFill>
            <a:tailEnd type="triangle"/>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2069869" y="5399116"/>
            <a:ext cx="244353" cy="257695"/>
          </a:xfrm>
          <a:prstGeom prst="ellipse">
            <a:avLst/>
          </a:prstGeom>
          <a:noFill/>
          <a:ln w="31750">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827088" y="1509960"/>
            <a:ext cx="2579104" cy="369332"/>
          </a:xfrm>
          <a:prstGeom prst="rect">
            <a:avLst/>
          </a:prstGeom>
          <a:noFill/>
        </p:spPr>
        <p:txBody>
          <a:bodyPr wrap="none" rtlCol="0">
            <a:spAutoFit/>
          </a:bodyPr>
          <a:lstStyle/>
          <a:p>
            <a:r>
              <a:rPr lang="de-DE" b="1" dirty="0" smtClean="0">
                <a:latin typeface="+mj-lt"/>
              </a:rPr>
              <a:t>1. Auswahl Maßnahmen:</a:t>
            </a:r>
            <a:endParaRPr lang="de-DE" b="1" dirty="0">
              <a:latin typeface="+mj-lt"/>
            </a:endParaRPr>
          </a:p>
        </p:txBody>
      </p:sp>
    </p:spTree>
    <p:extLst>
      <p:ext uri="{BB962C8B-B14F-4D97-AF65-F5344CB8AC3E}">
        <p14:creationId xmlns:p14="http://schemas.microsoft.com/office/powerpoint/2010/main" val="42263759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rotWithShape="1">
          <a:blip r:embed="rId2"/>
          <a:srcRect r="1216"/>
          <a:stretch/>
        </p:blipFill>
        <p:spPr>
          <a:xfrm>
            <a:off x="1679171" y="5410019"/>
            <a:ext cx="5602778" cy="668584"/>
          </a:xfrm>
          <a:prstGeom prst="rect">
            <a:avLst/>
          </a:prstGeom>
        </p:spPr>
      </p:pic>
      <p:pic>
        <p:nvPicPr>
          <p:cNvPr id="2" name="Grafik 1"/>
          <p:cNvPicPr>
            <a:picLocks noChangeAspect="1"/>
          </p:cNvPicPr>
          <p:nvPr/>
        </p:nvPicPr>
        <p:blipFill rotWithShape="1">
          <a:blip r:embed="rId3"/>
          <a:srcRect b="7493"/>
          <a:stretch/>
        </p:blipFill>
        <p:spPr>
          <a:xfrm>
            <a:off x="1612426" y="1982169"/>
            <a:ext cx="5671727" cy="3437729"/>
          </a:xfrm>
          <a:prstGeom prst="rect">
            <a:avLst/>
          </a:prstGeom>
        </p:spPr>
      </p:pic>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3916200" cy="461665"/>
          </a:xfrm>
          <a:prstGeom prst="rect">
            <a:avLst/>
          </a:prstGeom>
        </p:spPr>
        <p:txBody>
          <a:bodyPr wrap="none">
            <a:spAutoFit/>
          </a:bodyPr>
          <a:lstStyle/>
          <a:p>
            <a:r>
              <a:rPr lang="de-DE" sz="2400" b="1" dirty="0" smtClean="0">
                <a:solidFill>
                  <a:prstClr val="black"/>
                </a:solidFill>
                <a:latin typeface="Calibri"/>
              </a:rPr>
              <a:t>„Mehrgefahrenversicherung“</a:t>
            </a:r>
            <a:endParaRPr lang="de-DE" dirty="0"/>
          </a:p>
        </p:txBody>
      </p:sp>
      <p:cxnSp>
        <p:nvCxnSpPr>
          <p:cNvPr id="8" name="Gerade Verbindung mit Pfeil 7"/>
          <p:cNvCxnSpPr/>
          <p:nvPr/>
        </p:nvCxnSpPr>
        <p:spPr>
          <a:xfrm>
            <a:off x="542942" y="5568873"/>
            <a:ext cx="974009" cy="1"/>
          </a:xfrm>
          <a:prstGeom prst="straightConnector1">
            <a:avLst/>
          </a:prstGeom>
          <a:ln w="38100">
            <a:solidFill>
              <a:srgbClr val="E80000"/>
            </a:solidFill>
            <a:tailEnd type="triangle"/>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1612427" y="5419899"/>
            <a:ext cx="502010" cy="314574"/>
          </a:xfrm>
          <a:prstGeom prst="ellipse">
            <a:avLst/>
          </a:prstGeom>
          <a:noFill/>
          <a:ln w="31750">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827088" y="1509960"/>
            <a:ext cx="4426725" cy="369332"/>
          </a:xfrm>
          <a:prstGeom prst="rect">
            <a:avLst/>
          </a:prstGeom>
          <a:noFill/>
        </p:spPr>
        <p:txBody>
          <a:bodyPr wrap="none" rtlCol="0">
            <a:spAutoFit/>
          </a:bodyPr>
          <a:lstStyle/>
          <a:p>
            <a:r>
              <a:rPr lang="de-DE" b="1" dirty="0" smtClean="0">
                <a:latin typeface="+mj-lt"/>
              </a:rPr>
              <a:t>2. Kennzeichnung der versicherten Schlägen:</a:t>
            </a:r>
            <a:endParaRPr lang="de-DE" b="1" dirty="0">
              <a:latin typeface="+mj-lt"/>
            </a:endParaRPr>
          </a:p>
        </p:txBody>
      </p:sp>
    </p:spTree>
    <p:extLst>
      <p:ext uri="{BB962C8B-B14F-4D97-AF65-F5344CB8AC3E}">
        <p14:creationId xmlns:p14="http://schemas.microsoft.com/office/powerpoint/2010/main" val="39023618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100414" y="1927213"/>
            <a:ext cx="6464478" cy="2870529"/>
          </a:xfrm>
          <a:prstGeom prst="rect">
            <a:avLst/>
          </a:prstGeom>
        </p:spPr>
      </p:pic>
      <p:pic>
        <p:nvPicPr>
          <p:cNvPr id="7" name="Grafik 6"/>
          <p:cNvPicPr>
            <a:picLocks noChangeAspect="1"/>
          </p:cNvPicPr>
          <p:nvPr/>
        </p:nvPicPr>
        <p:blipFill>
          <a:blip r:embed="rId3"/>
          <a:stretch>
            <a:fillRect/>
          </a:stretch>
        </p:blipFill>
        <p:spPr>
          <a:xfrm>
            <a:off x="1100415" y="4797742"/>
            <a:ext cx="6464478" cy="1178939"/>
          </a:xfrm>
          <a:prstGeom prst="rect">
            <a:avLst/>
          </a:prstGeom>
        </p:spPr>
      </p:pic>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3916200" cy="461665"/>
          </a:xfrm>
          <a:prstGeom prst="rect">
            <a:avLst/>
          </a:prstGeom>
        </p:spPr>
        <p:txBody>
          <a:bodyPr wrap="none">
            <a:spAutoFit/>
          </a:bodyPr>
          <a:lstStyle/>
          <a:p>
            <a:r>
              <a:rPr lang="de-DE" sz="2400" b="1" dirty="0" smtClean="0">
                <a:solidFill>
                  <a:prstClr val="black"/>
                </a:solidFill>
                <a:latin typeface="Calibri"/>
              </a:rPr>
              <a:t>„Mehrgefahrenversicherung“</a:t>
            </a:r>
            <a:endParaRPr lang="de-DE" dirty="0"/>
          </a:p>
        </p:txBody>
      </p:sp>
      <p:cxnSp>
        <p:nvCxnSpPr>
          <p:cNvPr id="8" name="Gerade Verbindung mit Pfeil 7"/>
          <p:cNvCxnSpPr/>
          <p:nvPr/>
        </p:nvCxnSpPr>
        <p:spPr>
          <a:xfrm>
            <a:off x="278599" y="2534729"/>
            <a:ext cx="619176" cy="0"/>
          </a:xfrm>
          <a:prstGeom prst="straightConnector1">
            <a:avLst/>
          </a:prstGeom>
          <a:ln w="38100">
            <a:solidFill>
              <a:srgbClr val="E80000"/>
            </a:solidFill>
            <a:tailEnd type="triangle"/>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1232807" y="2435630"/>
            <a:ext cx="244073" cy="198197"/>
          </a:xfrm>
          <a:prstGeom prst="ellipse">
            <a:avLst/>
          </a:prstGeom>
          <a:noFill/>
          <a:ln w="31750">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827088" y="1509960"/>
            <a:ext cx="1954061" cy="369332"/>
          </a:xfrm>
          <a:prstGeom prst="rect">
            <a:avLst/>
          </a:prstGeom>
          <a:noFill/>
        </p:spPr>
        <p:txBody>
          <a:bodyPr wrap="none" rtlCol="0">
            <a:spAutoFit/>
          </a:bodyPr>
          <a:lstStyle/>
          <a:p>
            <a:r>
              <a:rPr lang="de-DE" b="1" dirty="0" smtClean="0">
                <a:latin typeface="+mj-lt"/>
              </a:rPr>
              <a:t>3. Antragteil MGV:</a:t>
            </a:r>
            <a:endParaRPr lang="de-DE" b="1" dirty="0">
              <a:latin typeface="+mj-lt"/>
            </a:endParaRPr>
          </a:p>
        </p:txBody>
      </p:sp>
      <p:sp>
        <p:nvSpPr>
          <p:cNvPr id="14" name="Ellipse 13"/>
          <p:cNvSpPr/>
          <p:nvPr/>
        </p:nvSpPr>
        <p:spPr>
          <a:xfrm>
            <a:off x="1232805" y="2640316"/>
            <a:ext cx="244073" cy="198197"/>
          </a:xfrm>
          <a:prstGeom prst="ellipse">
            <a:avLst/>
          </a:prstGeom>
          <a:noFill/>
          <a:ln w="31750">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1232806" y="4131195"/>
            <a:ext cx="244073" cy="198197"/>
          </a:xfrm>
          <a:prstGeom prst="ellipse">
            <a:avLst/>
          </a:prstGeom>
          <a:noFill/>
          <a:ln w="31750">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1232807" y="5110625"/>
            <a:ext cx="244073" cy="198197"/>
          </a:xfrm>
          <a:prstGeom prst="ellipse">
            <a:avLst/>
          </a:prstGeom>
          <a:noFill/>
          <a:ln w="31750">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3092335" y="3029916"/>
            <a:ext cx="1388225" cy="1159699"/>
          </a:xfrm>
          <a:prstGeom prst="ellipse">
            <a:avLst/>
          </a:prstGeom>
          <a:noFill/>
          <a:ln w="31750">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mit Pfeil 17"/>
          <p:cNvCxnSpPr/>
          <p:nvPr/>
        </p:nvCxnSpPr>
        <p:spPr>
          <a:xfrm>
            <a:off x="278599" y="2770256"/>
            <a:ext cx="619176" cy="0"/>
          </a:xfrm>
          <a:prstGeom prst="straightConnector1">
            <a:avLst/>
          </a:prstGeom>
          <a:ln w="38100">
            <a:solidFill>
              <a:srgbClr val="E8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227460" y="4206241"/>
            <a:ext cx="619176" cy="0"/>
          </a:xfrm>
          <a:prstGeom prst="straightConnector1">
            <a:avLst/>
          </a:prstGeom>
          <a:ln w="38100">
            <a:solidFill>
              <a:srgbClr val="E8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316129" y="5214198"/>
            <a:ext cx="619176" cy="0"/>
          </a:xfrm>
          <a:prstGeom prst="straightConnector1">
            <a:avLst/>
          </a:prstGeom>
          <a:ln w="38100">
            <a:solidFill>
              <a:srgbClr val="E80000"/>
            </a:solidFill>
            <a:tailEnd type="triangle"/>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4480560" y="3029915"/>
            <a:ext cx="1615456" cy="1159699"/>
          </a:xfrm>
          <a:prstGeom prst="ellipse">
            <a:avLst/>
          </a:prstGeom>
          <a:noFill/>
          <a:ln w="31750">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40576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088" y="340822"/>
            <a:ext cx="5810780" cy="726613"/>
          </a:xfrm>
        </p:spPr>
        <p:txBody>
          <a:bodyPr/>
          <a:lstStyle/>
          <a:p>
            <a:r>
              <a:rPr lang="de-DE" dirty="0" smtClean="0"/>
              <a:t>Antragsverfahren 2025</a:t>
            </a:r>
            <a:endParaRPr lang="de-DE" dirty="0"/>
          </a:p>
        </p:txBody>
      </p:sp>
      <p:sp>
        <p:nvSpPr>
          <p:cNvPr id="3" name="Inhaltsplatzhalter 2"/>
          <p:cNvSpPr>
            <a:spLocks noGrp="1"/>
          </p:cNvSpPr>
          <p:nvPr>
            <p:ph idx="1"/>
          </p:nvPr>
        </p:nvSpPr>
        <p:spPr>
          <a:xfrm>
            <a:off x="486266" y="1507000"/>
            <a:ext cx="7993062" cy="3414136"/>
          </a:xfrm>
        </p:spPr>
        <p:txBody>
          <a:bodyPr/>
          <a:lstStyle/>
          <a:p>
            <a:pPr marL="0" indent="0">
              <a:buClrTx/>
              <a:buNone/>
            </a:pPr>
            <a:r>
              <a:rPr lang="de-DE" dirty="0"/>
              <a:t>Weitere Unterlagen werden im Infodienst zur Verfügung gestellt</a:t>
            </a:r>
            <a:r>
              <a:rPr lang="de-DE" dirty="0" smtClean="0"/>
              <a:t>:</a:t>
            </a:r>
          </a:p>
          <a:p>
            <a:pPr>
              <a:buClrTx/>
            </a:pPr>
            <a:endParaRPr lang="de-DE" dirty="0" smtClean="0">
              <a:solidFill>
                <a:srgbClr val="E80000"/>
              </a:solidFill>
            </a:endParaRPr>
          </a:p>
          <a:p>
            <a:pPr>
              <a:buClrTx/>
            </a:pPr>
            <a:r>
              <a:rPr lang="de-DE" dirty="0" smtClean="0">
                <a:solidFill>
                  <a:srgbClr val="E80000"/>
                </a:solidFill>
              </a:rPr>
              <a:t>GA-Erläuterungen </a:t>
            </a:r>
          </a:p>
          <a:p>
            <a:pPr>
              <a:buClrTx/>
            </a:pPr>
            <a:r>
              <a:rPr lang="de-DE" dirty="0" smtClean="0"/>
              <a:t>FIONA-Wegweiser</a:t>
            </a:r>
          </a:p>
          <a:p>
            <a:pPr>
              <a:buClrTx/>
            </a:pPr>
            <a:r>
              <a:rPr lang="de-DE" dirty="0" smtClean="0"/>
              <a:t>NC-Liste</a:t>
            </a:r>
          </a:p>
          <a:p>
            <a:pPr>
              <a:buClrTx/>
            </a:pPr>
            <a:r>
              <a:rPr lang="de-DE" dirty="0" smtClean="0"/>
              <a:t>Infoblatt FFH-Mähwiesen</a:t>
            </a:r>
          </a:p>
          <a:p>
            <a:pPr>
              <a:buClrTx/>
            </a:pPr>
            <a:r>
              <a:rPr lang="de-DE" dirty="0" smtClean="0"/>
              <a:t>weitere </a:t>
            </a:r>
            <a:r>
              <a:rPr lang="de-DE" dirty="0"/>
              <a:t>Informationen</a:t>
            </a:r>
          </a:p>
        </p:txBody>
      </p:sp>
      <p:sp>
        <p:nvSpPr>
          <p:cNvPr id="4" name="Datumsplatzhalter 3"/>
          <p:cNvSpPr>
            <a:spLocks noGrp="1"/>
          </p:cNvSpPr>
          <p:nvPr>
            <p:ph type="dt" sz="half" idx="10"/>
          </p:nvPr>
        </p:nvSpPr>
        <p:spPr/>
        <p:txBody>
          <a:bodyPr/>
          <a:lstStyle/>
          <a:p>
            <a:fld id="{114E32C7-F84C-43BC-85E0-15C6E237C9CA}" type="datetime1">
              <a:rPr lang="de-DE" smtClean="0"/>
              <a:t>03.04.2025</a:t>
            </a:fld>
            <a:endParaRPr lang="de-DE"/>
          </a:p>
        </p:txBody>
      </p:sp>
      <p:sp>
        <p:nvSpPr>
          <p:cNvPr id="5" name="Foliennummernplatzhalter 4"/>
          <p:cNvSpPr>
            <a:spLocks noGrp="1"/>
          </p:cNvSpPr>
          <p:nvPr>
            <p:ph type="sldNum" sz="quarter" idx="12"/>
          </p:nvPr>
        </p:nvSpPr>
        <p:spPr/>
        <p:txBody>
          <a:bodyPr/>
          <a:lstStyle/>
          <a:p>
            <a:fld id="{79E63F44-1E01-49D3-AED9-65B73762437A}" type="slidenum">
              <a:rPr lang="de-DE" smtClean="0"/>
              <a:t>7</a:t>
            </a:fld>
            <a:endParaRPr lang="de-DE"/>
          </a:p>
        </p:txBody>
      </p:sp>
      <p:sp>
        <p:nvSpPr>
          <p:cNvPr id="6" name="Rechteck 5"/>
          <p:cNvSpPr/>
          <p:nvPr/>
        </p:nvSpPr>
        <p:spPr>
          <a:xfrm>
            <a:off x="274320" y="5370974"/>
            <a:ext cx="8728364" cy="369332"/>
          </a:xfrm>
          <a:prstGeom prst="rect">
            <a:avLst/>
          </a:prstGeom>
        </p:spPr>
        <p:txBody>
          <a:bodyPr wrap="square">
            <a:spAutoFit/>
          </a:bodyPr>
          <a:lstStyle/>
          <a:p>
            <a:r>
              <a:rPr lang="de-DE" b="1" u="sng" dirty="0">
                <a:hlinkClick r:id="rId2"/>
              </a:rPr>
              <a:t>Formulare / Merkblätter / Informationen zum Gemeinsamen Antrag - Infodienst - Förderung</a:t>
            </a:r>
            <a:endParaRPr lang="de-DE" b="1" u="sng" dirty="0"/>
          </a:p>
        </p:txBody>
      </p:sp>
      <p:pic>
        <p:nvPicPr>
          <p:cNvPr id="7" name="Grafik 6"/>
          <p:cNvPicPr>
            <a:picLocks noChangeAspect="1"/>
          </p:cNvPicPr>
          <p:nvPr/>
        </p:nvPicPr>
        <p:blipFill rotWithShape="1">
          <a:blip r:embed="rId3"/>
          <a:srcRect l="3514" t="-1" r="14733" b="16713"/>
          <a:stretch/>
        </p:blipFill>
        <p:spPr>
          <a:xfrm>
            <a:off x="4706064" y="2302625"/>
            <a:ext cx="3863607" cy="2485506"/>
          </a:xfrm>
          <a:prstGeom prst="rect">
            <a:avLst/>
          </a:prstGeom>
          <a:ln>
            <a:solidFill>
              <a:srgbClr val="000000"/>
            </a:solidFill>
          </a:ln>
        </p:spPr>
      </p:pic>
      <p:cxnSp>
        <p:nvCxnSpPr>
          <p:cNvPr id="9" name="Gerade Verbindung mit Pfeil 8"/>
          <p:cNvCxnSpPr/>
          <p:nvPr/>
        </p:nvCxnSpPr>
        <p:spPr>
          <a:xfrm flipV="1">
            <a:off x="5511338" y="4854633"/>
            <a:ext cx="0" cy="51634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566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2"/>
          <a:stretch>
            <a:fillRect/>
          </a:stretch>
        </p:blipFill>
        <p:spPr>
          <a:xfrm>
            <a:off x="1232807" y="2032047"/>
            <a:ext cx="6675353" cy="3114740"/>
          </a:xfrm>
          <a:prstGeom prst="rect">
            <a:avLst/>
          </a:prstGeom>
        </p:spPr>
      </p:pic>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3916200" cy="461665"/>
          </a:xfrm>
          <a:prstGeom prst="rect">
            <a:avLst/>
          </a:prstGeom>
        </p:spPr>
        <p:txBody>
          <a:bodyPr wrap="none">
            <a:spAutoFit/>
          </a:bodyPr>
          <a:lstStyle/>
          <a:p>
            <a:r>
              <a:rPr lang="de-DE" sz="2400" b="1" dirty="0" smtClean="0">
                <a:solidFill>
                  <a:prstClr val="black"/>
                </a:solidFill>
                <a:latin typeface="Calibri"/>
              </a:rPr>
              <a:t>„Mehrgefahrenversicherung“</a:t>
            </a:r>
            <a:endParaRPr lang="de-DE" dirty="0"/>
          </a:p>
        </p:txBody>
      </p:sp>
      <p:cxnSp>
        <p:nvCxnSpPr>
          <p:cNvPr id="8" name="Gerade Verbindung mit Pfeil 7"/>
          <p:cNvCxnSpPr/>
          <p:nvPr/>
        </p:nvCxnSpPr>
        <p:spPr>
          <a:xfrm>
            <a:off x="454026" y="4529783"/>
            <a:ext cx="974009" cy="1"/>
          </a:xfrm>
          <a:prstGeom prst="straightConnector1">
            <a:avLst/>
          </a:prstGeom>
          <a:ln w="38100">
            <a:solidFill>
              <a:srgbClr val="E8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827088" y="1509960"/>
            <a:ext cx="2563138" cy="369332"/>
          </a:xfrm>
          <a:prstGeom prst="rect">
            <a:avLst/>
          </a:prstGeom>
          <a:noFill/>
        </p:spPr>
        <p:txBody>
          <a:bodyPr wrap="none" rtlCol="0">
            <a:spAutoFit/>
          </a:bodyPr>
          <a:lstStyle/>
          <a:p>
            <a:r>
              <a:rPr lang="de-DE" b="1" dirty="0" smtClean="0">
                <a:latin typeface="+mj-lt"/>
              </a:rPr>
              <a:t>4. Nachweise hochladen:</a:t>
            </a:r>
            <a:endParaRPr lang="de-DE" b="1" dirty="0">
              <a:latin typeface="+mj-lt"/>
            </a:endParaRPr>
          </a:p>
        </p:txBody>
      </p:sp>
      <p:cxnSp>
        <p:nvCxnSpPr>
          <p:cNvPr id="15" name="Gerade Verbindung mit Pfeil 14"/>
          <p:cNvCxnSpPr/>
          <p:nvPr/>
        </p:nvCxnSpPr>
        <p:spPr>
          <a:xfrm>
            <a:off x="454026" y="4756997"/>
            <a:ext cx="974009" cy="1"/>
          </a:xfrm>
          <a:prstGeom prst="straightConnector1">
            <a:avLst/>
          </a:prstGeom>
          <a:ln w="38100">
            <a:solidFill>
              <a:srgbClr val="E8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9937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7" y="945418"/>
            <a:ext cx="6978563" cy="461665"/>
          </a:xfrm>
          <a:prstGeom prst="rect">
            <a:avLst/>
          </a:prstGeom>
        </p:spPr>
        <p:txBody>
          <a:bodyPr wrap="square">
            <a:spAutoFit/>
          </a:bodyPr>
          <a:lstStyle/>
          <a:p>
            <a:r>
              <a:rPr lang="de-DE" sz="2400" b="1" dirty="0" smtClean="0">
                <a:solidFill>
                  <a:prstClr val="black"/>
                </a:solidFill>
                <a:latin typeface="Calibri"/>
              </a:rPr>
              <a:t>„Mehrgefahrenversicherung - </a:t>
            </a:r>
            <a:r>
              <a:rPr lang="de-DE" sz="2400" b="1" dirty="0" smtClean="0">
                <a:latin typeface="+mj-lt"/>
              </a:rPr>
              <a:t>Zeiträume </a:t>
            </a:r>
            <a:r>
              <a:rPr lang="de-DE" sz="2400" b="1" dirty="0">
                <a:latin typeface="+mj-lt"/>
              </a:rPr>
              <a:t>und </a:t>
            </a:r>
            <a:r>
              <a:rPr lang="de-DE" sz="2400" b="1" dirty="0" smtClean="0">
                <a:latin typeface="+mj-lt"/>
              </a:rPr>
              <a:t>Fristen</a:t>
            </a:r>
            <a:r>
              <a:rPr lang="de-DE" sz="2400" b="1" dirty="0" smtClean="0">
                <a:solidFill>
                  <a:prstClr val="black"/>
                </a:solidFill>
                <a:latin typeface="Calibri"/>
              </a:rPr>
              <a:t>“</a:t>
            </a:r>
            <a:endParaRPr lang="de-DE" dirty="0"/>
          </a:p>
        </p:txBody>
      </p:sp>
      <p:sp>
        <p:nvSpPr>
          <p:cNvPr id="2" name="Rechteck 1"/>
          <p:cNvSpPr/>
          <p:nvPr/>
        </p:nvSpPr>
        <p:spPr>
          <a:xfrm>
            <a:off x="174567" y="1591404"/>
            <a:ext cx="8661862" cy="4247317"/>
          </a:xfrm>
          <a:prstGeom prst="rect">
            <a:avLst/>
          </a:prstGeom>
        </p:spPr>
        <p:txBody>
          <a:bodyPr wrap="square">
            <a:spAutoFit/>
          </a:bodyPr>
          <a:lstStyle/>
          <a:p>
            <a:pPr marL="285750" indent="-285750">
              <a:lnSpc>
                <a:spcPct val="150000"/>
              </a:lnSpc>
              <a:buFont typeface="Wingdings" panose="05000000000000000000" pitchFamily="2" charset="2"/>
              <a:buChar char="Ø"/>
            </a:pPr>
            <a:r>
              <a:rPr lang="de-DE" b="1" dirty="0">
                <a:solidFill>
                  <a:srgbClr val="000000"/>
                </a:solidFill>
                <a:latin typeface="+mj-lt"/>
              </a:rPr>
              <a:t>Förderantrag: </a:t>
            </a:r>
            <a:endParaRPr lang="de-DE" dirty="0">
              <a:solidFill>
                <a:srgbClr val="000000"/>
              </a:solidFill>
              <a:latin typeface="+mj-lt"/>
            </a:endParaRPr>
          </a:p>
          <a:p>
            <a:pPr marL="742950" lvl="1" indent="-285750">
              <a:lnSpc>
                <a:spcPct val="150000"/>
              </a:lnSpc>
              <a:buFont typeface="Arial" panose="020B0604020202020204" pitchFamily="34" charset="0"/>
              <a:buChar char="•"/>
            </a:pPr>
            <a:r>
              <a:rPr lang="de-DE" dirty="0" smtClean="0">
                <a:solidFill>
                  <a:srgbClr val="000000"/>
                </a:solidFill>
              </a:rPr>
              <a:t>muss </a:t>
            </a:r>
            <a:r>
              <a:rPr lang="de-DE" dirty="0">
                <a:solidFill>
                  <a:srgbClr val="000000"/>
                </a:solidFill>
              </a:rPr>
              <a:t>bis zum </a:t>
            </a:r>
            <a:r>
              <a:rPr lang="de-DE" b="1" dirty="0">
                <a:solidFill>
                  <a:srgbClr val="000000"/>
                </a:solidFill>
                <a:latin typeface="+mj-lt"/>
              </a:rPr>
              <a:t>15. Mai </a:t>
            </a:r>
            <a:r>
              <a:rPr lang="de-DE" b="1" dirty="0" smtClean="0">
                <a:solidFill>
                  <a:srgbClr val="000000"/>
                </a:solidFill>
                <a:latin typeface="+mj-lt"/>
              </a:rPr>
              <a:t>2025 </a:t>
            </a:r>
            <a:r>
              <a:rPr lang="de-DE" dirty="0" smtClean="0">
                <a:solidFill>
                  <a:srgbClr val="000000"/>
                </a:solidFill>
              </a:rPr>
              <a:t>(</a:t>
            </a:r>
            <a:r>
              <a:rPr lang="de-DE" dirty="0">
                <a:solidFill>
                  <a:srgbClr val="000000"/>
                </a:solidFill>
              </a:rPr>
              <a:t>Ausschlussfrist)über FIONA gestellt </a:t>
            </a:r>
            <a:r>
              <a:rPr lang="de-DE" dirty="0" smtClean="0">
                <a:solidFill>
                  <a:srgbClr val="000000"/>
                </a:solidFill>
              </a:rPr>
              <a:t>werden</a:t>
            </a:r>
          </a:p>
          <a:p>
            <a:pPr marL="742950" lvl="1" indent="-285750">
              <a:lnSpc>
                <a:spcPct val="150000"/>
              </a:lnSpc>
              <a:buFont typeface="Arial" panose="020B0604020202020204" pitchFamily="34" charset="0"/>
              <a:buChar char="•"/>
            </a:pPr>
            <a:endParaRPr lang="de-DE" sz="1100" dirty="0">
              <a:solidFill>
                <a:srgbClr val="000000"/>
              </a:solidFill>
            </a:endParaRPr>
          </a:p>
          <a:p>
            <a:pPr marL="285750" indent="-285750">
              <a:lnSpc>
                <a:spcPct val="150000"/>
              </a:lnSpc>
              <a:buFont typeface="Wingdings" panose="05000000000000000000" pitchFamily="2" charset="2"/>
              <a:buChar char="Ø"/>
            </a:pPr>
            <a:r>
              <a:rPr lang="de-DE" b="1" dirty="0">
                <a:solidFill>
                  <a:srgbClr val="000000"/>
                </a:solidFill>
                <a:latin typeface="+mj-lt"/>
              </a:rPr>
              <a:t>Nachweise: </a:t>
            </a:r>
            <a:endParaRPr lang="de-DE" dirty="0">
              <a:solidFill>
                <a:srgbClr val="000000"/>
              </a:solidFill>
              <a:latin typeface="+mj-lt"/>
            </a:endParaRPr>
          </a:p>
          <a:p>
            <a:pPr lvl="1">
              <a:lnSpc>
                <a:spcPct val="150000"/>
              </a:lnSpc>
            </a:pPr>
            <a:r>
              <a:rPr lang="de-DE" b="1" u="sng" dirty="0" smtClean="0">
                <a:solidFill>
                  <a:srgbClr val="000000"/>
                </a:solidFill>
                <a:latin typeface="+mj-lt"/>
              </a:rPr>
              <a:t>1. Versicherungsschein(e):</a:t>
            </a:r>
            <a:r>
              <a:rPr lang="de-DE" b="1" dirty="0" smtClean="0">
                <a:solidFill>
                  <a:srgbClr val="000000"/>
                </a:solidFill>
                <a:latin typeface="+mj-lt"/>
              </a:rPr>
              <a:t> </a:t>
            </a:r>
            <a:r>
              <a:rPr lang="de-DE" dirty="0" smtClean="0">
                <a:solidFill>
                  <a:srgbClr val="000000"/>
                </a:solidFill>
              </a:rPr>
              <a:t>muss </a:t>
            </a:r>
            <a:r>
              <a:rPr lang="de-DE" dirty="0">
                <a:solidFill>
                  <a:srgbClr val="000000"/>
                </a:solidFill>
              </a:rPr>
              <a:t>bis zum </a:t>
            </a:r>
            <a:r>
              <a:rPr lang="de-DE" b="1" dirty="0">
                <a:solidFill>
                  <a:srgbClr val="000000"/>
                </a:solidFill>
                <a:latin typeface="+mj-lt"/>
              </a:rPr>
              <a:t>15. Mai 2025 </a:t>
            </a:r>
            <a:r>
              <a:rPr lang="de-DE" dirty="0">
                <a:solidFill>
                  <a:srgbClr val="000000"/>
                </a:solidFill>
              </a:rPr>
              <a:t>(Ausschlussfrist), im Rahmen der Antragstellung, über FIONA eingereicht </a:t>
            </a:r>
            <a:r>
              <a:rPr lang="de-DE" dirty="0" smtClean="0">
                <a:solidFill>
                  <a:srgbClr val="000000"/>
                </a:solidFill>
              </a:rPr>
              <a:t>(</a:t>
            </a:r>
            <a:r>
              <a:rPr lang="de-DE" dirty="0">
                <a:solidFill>
                  <a:srgbClr val="000000"/>
                </a:solidFill>
              </a:rPr>
              <a:t>hochgeladen) werden </a:t>
            </a:r>
            <a:endParaRPr lang="de-DE" dirty="0" smtClean="0">
              <a:solidFill>
                <a:srgbClr val="000000"/>
              </a:solidFill>
            </a:endParaRPr>
          </a:p>
          <a:p>
            <a:pPr lvl="1">
              <a:lnSpc>
                <a:spcPct val="150000"/>
              </a:lnSpc>
            </a:pPr>
            <a:r>
              <a:rPr lang="de-DE" b="1" u="sng" dirty="0" smtClean="0">
                <a:solidFill>
                  <a:srgbClr val="000000"/>
                </a:solidFill>
                <a:latin typeface="+mj-lt"/>
              </a:rPr>
              <a:t>2. Zahlung</a:t>
            </a:r>
            <a:r>
              <a:rPr lang="de-DE" b="1" u="sng" dirty="0">
                <a:solidFill>
                  <a:srgbClr val="000000"/>
                </a:solidFill>
              </a:rPr>
              <a:t>:</a:t>
            </a:r>
            <a:r>
              <a:rPr lang="de-DE" b="1" dirty="0">
                <a:solidFill>
                  <a:srgbClr val="000000"/>
                </a:solidFill>
              </a:rPr>
              <a:t> </a:t>
            </a:r>
            <a:r>
              <a:rPr lang="de-DE" b="1" dirty="0" smtClean="0">
                <a:solidFill>
                  <a:srgbClr val="000000"/>
                </a:solidFill>
              </a:rPr>
              <a:t> </a:t>
            </a:r>
            <a:r>
              <a:rPr lang="de-DE" dirty="0" smtClean="0">
                <a:solidFill>
                  <a:srgbClr val="000000"/>
                </a:solidFill>
              </a:rPr>
              <a:t>Die </a:t>
            </a:r>
            <a:r>
              <a:rPr lang="de-DE" dirty="0">
                <a:solidFill>
                  <a:srgbClr val="000000"/>
                </a:solidFill>
              </a:rPr>
              <a:t>Antragsteller müssen die Versicherungsprämie bis zum </a:t>
            </a:r>
            <a:r>
              <a:rPr lang="de-DE" b="1" dirty="0" smtClean="0">
                <a:solidFill>
                  <a:srgbClr val="000000"/>
                </a:solidFill>
                <a:latin typeface="+mj-lt"/>
              </a:rPr>
              <a:t>30. September </a:t>
            </a:r>
            <a:r>
              <a:rPr lang="de-DE" b="1" dirty="0">
                <a:solidFill>
                  <a:srgbClr val="000000"/>
                </a:solidFill>
                <a:latin typeface="+mj-lt"/>
              </a:rPr>
              <a:t>2025</a:t>
            </a:r>
            <a:r>
              <a:rPr lang="de-DE" b="1" dirty="0">
                <a:solidFill>
                  <a:srgbClr val="000000"/>
                </a:solidFill>
              </a:rPr>
              <a:t> </a:t>
            </a:r>
            <a:r>
              <a:rPr lang="de-DE" dirty="0">
                <a:solidFill>
                  <a:srgbClr val="000000"/>
                </a:solidFill>
              </a:rPr>
              <a:t>vollständig bezahlt haben. </a:t>
            </a:r>
          </a:p>
          <a:p>
            <a:pPr lvl="1">
              <a:lnSpc>
                <a:spcPct val="150000"/>
              </a:lnSpc>
            </a:pPr>
            <a:r>
              <a:rPr lang="de-DE" b="1" u="sng" dirty="0" smtClean="0">
                <a:solidFill>
                  <a:srgbClr val="000000"/>
                </a:solidFill>
                <a:latin typeface="+mj-lt"/>
              </a:rPr>
              <a:t>3. Zahlungsbeleg(e):</a:t>
            </a:r>
            <a:r>
              <a:rPr lang="de-DE" b="1" dirty="0" smtClean="0">
                <a:solidFill>
                  <a:srgbClr val="000000"/>
                </a:solidFill>
                <a:latin typeface="+mj-lt"/>
              </a:rPr>
              <a:t> </a:t>
            </a:r>
            <a:r>
              <a:rPr lang="de-DE" dirty="0" smtClean="0">
                <a:solidFill>
                  <a:srgbClr val="000000"/>
                </a:solidFill>
              </a:rPr>
              <a:t>muss </a:t>
            </a:r>
            <a:r>
              <a:rPr lang="de-DE" dirty="0">
                <a:solidFill>
                  <a:srgbClr val="000000"/>
                </a:solidFill>
              </a:rPr>
              <a:t>bis </a:t>
            </a:r>
            <a:r>
              <a:rPr lang="de-DE" b="1" dirty="0">
                <a:solidFill>
                  <a:srgbClr val="000000"/>
                </a:solidFill>
                <a:latin typeface="+mj-lt"/>
              </a:rPr>
              <a:t>05. Oktober 2025 </a:t>
            </a:r>
            <a:r>
              <a:rPr lang="de-DE" dirty="0">
                <a:solidFill>
                  <a:srgbClr val="000000"/>
                </a:solidFill>
              </a:rPr>
              <a:t>(Ausschlussfrist) über FIONA eingereicht (hochgeladen) </a:t>
            </a:r>
            <a:r>
              <a:rPr lang="de-DE" dirty="0" smtClean="0">
                <a:solidFill>
                  <a:srgbClr val="000000"/>
                </a:solidFill>
              </a:rPr>
              <a:t>werden</a:t>
            </a:r>
            <a:endParaRPr lang="de-DE" dirty="0">
              <a:solidFill>
                <a:srgbClr val="000000"/>
              </a:solidFill>
            </a:endParaRPr>
          </a:p>
        </p:txBody>
      </p:sp>
    </p:spTree>
    <p:extLst>
      <p:ext uri="{BB962C8B-B14F-4D97-AF65-F5344CB8AC3E}">
        <p14:creationId xmlns:p14="http://schemas.microsoft.com/office/powerpoint/2010/main" val="18992984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1435322" y="2574713"/>
            <a:ext cx="6135206" cy="646331"/>
          </a:xfrm>
          <a:prstGeom prst="rect">
            <a:avLst/>
          </a:prstGeom>
        </p:spPr>
        <p:txBody>
          <a:bodyPr wrap="none">
            <a:spAutoFit/>
          </a:bodyPr>
          <a:lstStyle/>
          <a:p>
            <a:pPr lvl="0" algn="ctr"/>
            <a:r>
              <a:rPr lang="de-DE" sz="3600" b="1" dirty="0" smtClean="0">
                <a:solidFill>
                  <a:prstClr val="black"/>
                </a:solidFill>
                <a:latin typeface="+mj-lt"/>
              </a:rPr>
              <a:t>Landschaftspflegerichtlinie LPR</a:t>
            </a:r>
            <a:endParaRPr lang="de-DE" sz="2800" b="1" dirty="0">
              <a:solidFill>
                <a:prstClr val="black"/>
              </a:solidFill>
              <a:latin typeface="+mj-lt"/>
            </a:endParaRPr>
          </a:p>
        </p:txBody>
      </p:sp>
    </p:spTree>
    <p:extLst>
      <p:ext uri="{BB962C8B-B14F-4D97-AF65-F5344CB8AC3E}">
        <p14:creationId xmlns:p14="http://schemas.microsoft.com/office/powerpoint/2010/main" val="27989307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920445" cy="461665"/>
          </a:xfrm>
          <a:prstGeom prst="rect">
            <a:avLst/>
          </a:prstGeom>
        </p:spPr>
        <p:txBody>
          <a:bodyPr wrap="none">
            <a:spAutoFit/>
          </a:bodyPr>
          <a:lstStyle/>
          <a:p>
            <a:r>
              <a:rPr lang="de-DE" sz="2400" b="1" dirty="0" smtClean="0">
                <a:solidFill>
                  <a:prstClr val="black"/>
                </a:solidFill>
                <a:latin typeface="Calibri"/>
              </a:rPr>
              <a:t>„LPR“</a:t>
            </a:r>
            <a:endParaRPr lang="de-DE" dirty="0"/>
          </a:p>
        </p:txBody>
      </p:sp>
      <p:sp>
        <p:nvSpPr>
          <p:cNvPr id="3" name="Textfeld 2"/>
          <p:cNvSpPr txBox="1"/>
          <p:nvPr/>
        </p:nvSpPr>
        <p:spPr>
          <a:xfrm>
            <a:off x="581890" y="1837113"/>
            <a:ext cx="8116581" cy="369332"/>
          </a:xfrm>
          <a:prstGeom prst="rect">
            <a:avLst/>
          </a:prstGeom>
          <a:noFill/>
        </p:spPr>
        <p:txBody>
          <a:bodyPr wrap="none" rtlCol="0">
            <a:spAutoFit/>
          </a:bodyPr>
          <a:lstStyle/>
          <a:p>
            <a:pPr marL="285750" indent="-285750">
              <a:buFont typeface="Arial" panose="020B0604020202020204" pitchFamily="34" charset="0"/>
              <a:buChar char="•"/>
            </a:pPr>
            <a:r>
              <a:rPr lang="de-DE" dirty="0" smtClean="0"/>
              <a:t>die Auszahlung der Landschaftspflegeverträge muss jährlich neu beantragt werden</a:t>
            </a:r>
            <a:endParaRPr lang="de-DE" dirty="0"/>
          </a:p>
        </p:txBody>
      </p:sp>
      <p:pic>
        <p:nvPicPr>
          <p:cNvPr id="7" name="Grafik 6"/>
          <p:cNvPicPr>
            <a:picLocks noChangeAspect="1"/>
          </p:cNvPicPr>
          <p:nvPr/>
        </p:nvPicPr>
        <p:blipFill>
          <a:blip r:embed="rId2"/>
          <a:stretch>
            <a:fillRect/>
          </a:stretch>
        </p:blipFill>
        <p:spPr>
          <a:xfrm>
            <a:off x="1490390" y="2311693"/>
            <a:ext cx="6299579" cy="2675075"/>
          </a:xfrm>
          <a:prstGeom prst="rect">
            <a:avLst/>
          </a:prstGeom>
        </p:spPr>
      </p:pic>
      <p:cxnSp>
        <p:nvCxnSpPr>
          <p:cNvPr id="9" name="Gerade Verbindung mit Pfeil 8"/>
          <p:cNvCxnSpPr/>
          <p:nvPr/>
        </p:nvCxnSpPr>
        <p:spPr>
          <a:xfrm>
            <a:off x="542267" y="3250276"/>
            <a:ext cx="905940" cy="0"/>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42267" y="3967941"/>
            <a:ext cx="905940" cy="0"/>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827088" y="5361709"/>
            <a:ext cx="4483215" cy="369332"/>
          </a:xfrm>
          <a:prstGeom prst="rect">
            <a:avLst/>
          </a:prstGeom>
          <a:noFill/>
        </p:spPr>
        <p:txBody>
          <a:bodyPr wrap="none" rtlCol="0">
            <a:spAutoFit/>
          </a:bodyPr>
          <a:lstStyle/>
          <a:p>
            <a:r>
              <a:rPr lang="de-DE" dirty="0" smtClean="0"/>
              <a:t>je nach Laufzeitbeginn der Verträge ankreuzen</a:t>
            </a:r>
            <a:endParaRPr lang="de-DE" dirty="0"/>
          </a:p>
        </p:txBody>
      </p:sp>
    </p:spTree>
    <p:extLst>
      <p:ext uri="{BB962C8B-B14F-4D97-AF65-F5344CB8AC3E}">
        <p14:creationId xmlns:p14="http://schemas.microsoft.com/office/powerpoint/2010/main" val="10895953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920445" cy="461665"/>
          </a:xfrm>
          <a:prstGeom prst="rect">
            <a:avLst/>
          </a:prstGeom>
        </p:spPr>
        <p:txBody>
          <a:bodyPr wrap="none">
            <a:spAutoFit/>
          </a:bodyPr>
          <a:lstStyle/>
          <a:p>
            <a:r>
              <a:rPr lang="de-DE" sz="2400" b="1" dirty="0" smtClean="0">
                <a:solidFill>
                  <a:prstClr val="black"/>
                </a:solidFill>
                <a:latin typeface="Calibri"/>
              </a:rPr>
              <a:t>„LPR“</a:t>
            </a:r>
            <a:endParaRPr lang="de-DE" dirty="0"/>
          </a:p>
        </p:txBody>
      </p:sp>
      <p:cxnSp>
        <p:nvCxnSpPr>
          <p:cNvPr id="11" name="Gerade Verbindung mit Pfeil 10"/>
          <p:cNvCxnSpPr/>
          <p:nvPr/>
        </p:nvCxnSpPr>
        <p:spPr>
          <a:xfrm>
            <a:off x="556121" y="4680688"/>
            <a:ext cx="905940" cy="0"/>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827088" y="5110308"/>
            <a:ext cx="3460499" cy="369332"/>
          </a:xfrm>
          <a:prstGeom prst="rect">
            <a:avLst/>
          </a:prstGeom>
          <a:noFill/>
        </p:spPr>
        <p:txBody>
          <a:bodyPr wrap="none" rtlCol="0">
            <a:spAutoFit/>
          </a:bodyPr>
          <a:lstStyle/>
          <a:p>
            <a:r>
              <a:rPr lang="de-DE" dirty="0" smtClean="0"/>
              <a:t>Schlag als LPR-Fläche kennzeichnen</a:t>
            </a:r>
            <a:endParaRPr lang="de-DE" dirty="0"/>
          </a:p>
        </p:txBody>
      </p:sp>
      <p:pic>
        <p:nvPicPr>
          <p:cNvPr id="2" name="Grafik 1"/>
          <p:cNvPicPr>
            <a:picLocks noChangeAspect="1"/>
          </p:cNvPicPr>
          <p:nvPr/>
        </p:nvPicPr>
        <p:blipFill>
          <a:blip r:embed="rId2"/>
          <a:stretch>
            <a:fillRect/>
          </a:stretch>
        </p:blipFill>
        <p:spPr>
          <a:xfrm>
            <a:off x="1556100" y="1323723"/>
            <a:ext cx="6435232" cy="3480279"/>
          </a:xfrm>
          <a:prstGeom prst="rect">
            <a:avLst/>
          </a:prstGeom>
        </p:spPr>
      </p:pic>
      <p:sp>
        <p:nvSpPr>
          <p:cNvPr id="8" name="Ellipse 7"/>
          <p:cNvSpPr/>
          <p:nvPr/>
        </p:nvSpPr>
        <p:spPr>
          <a:xfrm>
            <a:off x="2264345" y="4557374"/>
            <a:ext cx="315884" cy="246628"/>
          </a:xfrm>
          <a:prstGeom prst="ellipse">
            <a:avLst/>
          </a:prstGeom>
          <a:noFill/>
          <a:ln w="31750">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37449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827088" y="1526483"/>
            <a:ext cx="7511521" cy="3383962"/>
          </a:xfrm>
          <a:prstGeom prst="rect">
            <a:avLst/>
          </a:prstGeom>
        </p:spPr>
      </p:pic>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920445" cy="461665"/>
          </a:xfrm>
          <a:prstGeom prst="rect">
            <a:avLst/>
          </a:prstGeom>
        </p:spPr>
        <p:txBody>
          <a:bodyPr wrap="none">
            <a:spAutoFit/>
          </a:bodyPr>
          <a:lstStyle/>
          <a:p>
            <a:r>
              <a:rPr lang="de-DE" sz="2400" b="1" dirty="0" smtClean="0">
                <a:solidFill>
                  <a:prstClr val="black"/>
                </a:solidFill>
                <a:latin typeface="Calibri"/>
              </a:rPr>
              <a:t>„LPR“</a:t>
            </a:r>
            <a:endParaRPr lang="de-DE" dirty="0"/>
          </a:p>
        </p:txBody>
      </p:sp>
      <p:sp>
        <p:nvSpPr>
          <p:cNvPr id="12" name="Textfeld 11"/>
          <p:cNvSpPr txBox="1"/>
          <p:nvPr/>
        </p:nvSpPr>
        <p:spPr>
          <a:xfrm>
            <a:off x="827088" y="5361709"/>
            <a:ext cx="7835863" cy="369332"/>
          </a:xfrm>
          <a:prstGeom prst="rect">
            <a:avLst/>
          </a:prstGeom>
          <a:noFill/>
        </p:spPr>
        <p:txBody>
          <a:bodyPr wrap="none" rtlCol="0">
            <a:spAutoFit/>
          </a:bodyPr>
          <a:lstStyle/>
          <a:p>
            <a:r>
              <a:rPr lang="de-DE" dirty="0" smtClean="0"/>
              <a:t>im GIS-Teil kann überprüft werden ob die Vertragsfläche vollständig beantragt wird</a:t>
            </a:r>
            <a:endParaRPr lang="de-DE" dirty="0"/>
          </a:p>
        </p:txBody>
      </p:sp>
      <p:sp>
        <p:nvSpPr>
          <p:cNvPr id="8" name="Ellipse 7"/>
          <p:cNvSpPr/>
          <p:nvPr/>
        </p:nvSpPr>
        <p:spPr>
          <a:xfrm>
            <a:off x="7356763" y="1755362"/>
            <a:ext cx="315884" cy="246628"/>
          </a:xfrm>
          <a:prstGeom prst="ellipse">
            <a:avLst/>
          </a:prstGeom>
          <a:noFill/>
          <a:ln w="31750">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5652656" y="3579224"/>
            <a:ext cx="1163780" cy="560514"/>
          </a:xfrm>
          <a:prstGeom prst="ellipse">
            <a:avLst/>
          </a:prstGeom>
          <a:noFill/>
          <a:ln w="31750">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50237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920445" cy="461665"/>
          </a:xfrm>
          <a:prstGeom prst="rect">
            <a:avLst/>
          </a:prstGeom>
        </p:spPr>
        <p:txBody>
          <a:bodyPr wrap="none">
            <a:spAutoFit/>
          </a:bodyPr>
          <a:lstStyle/>
          <a:p>
            <a:r>
              <a:rPr lang="de-DE" sz="2400" b="1" dirty="0" smtClean="0">
                <a:solidFill>
                  <a:prstClr val="black"/>
                </a:solidFill>
                <a:latin typeface="Calibri"/>
              </a:rPr>
              <a:t>„LPR“</a:t>
            </a:r>
            <a:endParaRPr lang="de-DE" dirty="0"/>
          </a:p>
        </p:txBody>
      </p:sp>
      <p:sp>
        <p:nvSpPr>
          <p:cNvPr id="12" name="Textfeld 11"/>
          <p:cNvSpPr txBox="1"/>
          <p:nvPr/>
        </p:nvSpPr>
        <p:spPr>
          <a:xfrm>
            <a:off x="534957" y="1633051"/>
            <a:ext cx="7295632" cy="646331"/>
          </a:xfrm>
          <a:prstGeom prst="rect">
            <a:avLst/>
          </a:prstGeom>
          <a:noFill/>
        </p:spPr>
        <p:txBody>
          <a:bodyPr wrap="square" rtlCol="0">
            <a:spAutoFit/>
          </a:bodyPr>
          <a:lstStyle/>
          <a:p>
            <a:r>
              <a:rPr lang="de-DE" dirty="0" smtClean="0"/>
              <a:t>Bei nicht vollständig beantragter Vertragsfläche erscheint im Fehlerprotokoll  folgender Hinweis: </a:t>
            </a:r>
            <a:endParaRPr lang="de-DE" dirty="0"/>
          </a:p>
        </p:txBody>
      </p:sp>
      <p:pic>
        <p:nvPicPr>
          <p:cNvPr id="2" name="Grafik 1"/>
          <p:cNvPicPr>
            <a:picLocks noChangeAspect="1"/>
          </p:cNvPicPr>
          <p:nvPr/>
        </p:nvPicPr>
        <p:blipFill>
          <a:blip r:embed="rId2"/>
          <a:stretch>
            <a:fillRect/>
          </a:stretch>
        </p:blipFill>
        <p:spPr>
          <a:xfrm>
            <a:off x="534957" y="2465481"/>
            <a:ext cx="8420123" cy="1229924"/>
          </a:xfrm>
          <a:prstGeom prst="rect">
            <a:avLst/>
          </a:prstGeom>
        </p:spPr>
      </p:pic>
      <p:sp>
        <p:nvSpPr>
          <p:cNvPr id="3" name="Textfeld 2"/>
          <p:cNvSpPr txBox="1"/>
          <p:nvPr/>
        </p:nvSpPr>
        <p:spPr>
          <a:xfrm>
            <a:off x="534957" y="3790064"/>
            <a:ext cx="8420122" cy="2331407"/>
          </a:xfrm>
          <a:prstGeom prst="rect">
            <a:avLst/>
          </a:prstGeom>
          <a:noFill/>
        </p:spPr>
        <p:txBody>
          <a:bodyPr wrap="square" rtlCol="0">
            <a:spAutoFit/>
          </a:bodyPr>
          <a:lstStyle/>
          <a:p>
            <a:pPr algn="ctr">
              <a:lnSpc>
                <a:spcPct val="150000"/>
              </a:lnSpc>
            </a:pPr>
            <a:r>
              <a:rPr lang="de-DE" dirty="0" smtClean="0"/>
              <a:t>31-17: „Von der Vertragsfläche des LPR-Vertrags mit Vorgangsnummer 123456 sind 0,2356 ha nicht durch Ihre Schläge mit LPR-Kennzeichnung abgedeckt“</a:t>
            </a:r>
          </a:p>
          <a:p>
            <a:pPr algn="ctr">
              <a:lnSpc>
                <a:spcPct val="150000"/>
              </a:lnSpc>
            </a:pPr>
            <a:endParaRPr lang="de-DE" sz="500" dirty="0" smtClean="0"/>
          </a:p>
          <a:p>
            <a:pPr>
              <a:lnSpc>
                <a:spcPct val="150000"/>
              </a:lnSpc>
            </a:pPr>
            <a:r>
              <a:rPr lang="de-DE" b="1" dirty="0" smtClean="0">
                <a:latin typeface="+mj-lt"/>
              </a:rPr>
              <a:t>In diesen Fällen prüfen ob:</a:t>
            </a:r>
          </a:p>
          <a:p>
            <a:pPr marL="1657350" lvl="3" indent="-285750">
              <a:lnSpc>
                <a:spcPct val="150000"/>
              </a:lnSpc>
              <a:buFont typeface="Arial" panose="020B0604020202020204" pitchFamily="34" charset="0"/>
              <a:buChar char="•"/>
            </a:pPr>
            <a:r>
              <a:rPr lang="de-DE" b="1" dirty="0" smtClean="0">
                <a:latin typeface="+mj-lt"/>
              </a:rPr>
              <a:t>LP-Häkchen im FLV gesetzt wurde</a:t>
            </a:r>
          </a:p>
          <a:p>
            <a:pPr marL="1657350" lvl="3" indent="-285750">
              <a:lnSpc>
                <a:spcPct val="150000"/>
              </a:lnSpc>
              <a:buFont typeface="Arial" panose="020B0604020202020204" pitchFamily="34" charset="0"/>
              <a:buChar char="•"/>
            </a:pPr>
            <a:r>
              <a:rPr lang="de-DE" b="1" dirty="0" smtClean="0">
                <a:latin typeface="+mj-lt"/>
              </a:rPr>
              <a:t>Schlagfläche der Vertragsfläche entspricht </a:t>
            </a:r>
            <a:endParaRPr lang="de-DE" b="1" dirty="0">
              <a:latin typeface="+mj-lt"/>
            </a:endParaRPr>
          </a:p>
        </p:txBody>
      </p:sp>
      <p:sp>
        <p:nvSpPr>
          <p:cNvPr id="9" name="Rechteck 8"/>
          <p:cNvSpPr/>
          <p:nvPr/>
        </p:nvSpPr>
        <p:spPr>
          <a:xfrm>
            <a:off x="827088" y="3790064"/>
            <a:ext cx="7843087" cy="98975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343736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920445" cy="461665"/>
          </a:xfrm>
          <a:prstGeom prst="rect">
            <a:avLst/>
          </a:prstGeom>
        </p:spPr>
        <p:txBody>
          <a:bodyPr wrap="none">
            <a:spAutoFit/>
          </a:bodyPr>
          <a:lstStyle/>
          <a:p>
            <a:r>
              <a:rPr lang="de-DE" sz="2400" b="1" dirty="0" smtClean="0">
                <a:solidFill>
                  <a:prstClr val="black"/>
                </a:solidFill>
                <a:latin typeface="Calibri"/>
              </a:rPr>
              <a:t>„LPR“</a:t>
            </a:r>
            <a:endParaRPr lang="de-DE" dirty="0"/>
          </a:p>
        </p:txBody>
      </p:sp>
      <p:sp>
        <p:nvSpPr>
          <p:cNvPr id="12" name="Textfeld 11"/>
          <p:cNvSpPr txBox="1"/>
          <p:nvPr/>
        </p:nvSpPr>
        <p:spPr>
          <a:xfrm>
            <a:off x="534957" y="1633051"/>
            <a:ext cx="7295632" cy="2723823"/>
          </a:xfrm>
          <a:prstGeom prst="rect">
            <a:avLst/>
          </a:prstGeom>
          <a:noFill/>
        </p:spPr>
        <p:txBody>
          <a:bodyPr wrap="square" rtlCol="0">
            <a:spAutoFit/>
          </a:bodyPr>
          <a:lstStyle/>
          <a:p>
            <a:r>
              <a:rPr lang="de-DE" b="1" dirty="0" smtClean="0">
                <a:latin typeface="+mj-lt"/>
              </a:rPr>
              <a:t>Problem:</a:t>
            </a:r>
          </a:p>
          <a:p>
            <a:endParaRPr lang="de-DE" dirty="0"/>
          </a:p>
          <a:p>
            <a:pPr marL="285750" indent="-285750">
              <a:lnSpc>
                <a:spcPct val="150000"/>
              </a:lnSpc>
              <a:buFont typeface="Wingdings" panose="05000000000000000000" pitchFamily="2" charset="2"/>
              <a:buChar char="Ø"/>
            </a:pPr>
            <a:r>
              <a:rPr lang="de-DE" dirty="0" smtClean="0"/>
              <a:t>nicht alle Verträge werden in FIONA sichtbar sein</a:t>
            </a:r>
          </a:p>
          <a:p>
            <a:pPr marL="285750" indent="-285750">
              <a:lnSpc>
                <a:spcPct val="150000"/>
              </a:lnSpc>
              <a:buFont typeface="Wingdings" panose="05000000000000000000" pitchFamily="2" charset="2"/>
              <a:buChar char="Ø"/>
            </a:pPr>
            <a:r>
              <a:rPr lang="de-DE" dirty="0" smtClean="0"/>
              <a:t>trotzdem müssen alle Vertragsflächen mit LP-Häkchen gekennzeichnet sein!</a:t>
            </a:r>
          </a:p>
          <a:p>
            <a:pPr marL="285750" indent="-285750">
              <a:lnSpc>
                <a:spcPct val="150000"/>
              </a:lnSpc>
              <a:buFont typeface="Wingdings" panose="05000000000000000000" pitchFamily="2" charset="2"/>
              <a:buChar char="Ø"/>
            </a:pPr>
            <a:r>
              <a:rPr lang="de-DE" b="1" dirty="0" smtClean="0">
                <a:latin typeface="+mj-lt"/>
              </a:rPr>
              <a:t>in diesen Fällen anhand des LPR-Vertrags prüfen ob alle Flächen beantragt wurden!</a:t>
            </a:r>
            <a:endParaRPr lang="de-DE" b="1" dirty="0">
              <a:latin typeface="+mj-lt"/>
            </a:endParaRPr>
          </a:p>
        </p:txBody>
      </p:sp>
    </p:spTree>
    <p:extLst>
      <p:ext uri="{BB962C8B-B14F-4D97-AF65-F5344CB8AC3E}">
        <p14:creationId xmlns:p14="http://schemas.microsoft.com/office/powerpoint/2010/main" val="42750942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2975194" y="2574713"/>
            <a:ext cx="3055452" cy="646331"/>
          </a:xfrm>
          <a:prstGeom prst="rect">
            <a:avLst/>
          </a:prstGeom>
        </p:spPr>
        <p:txBody>
          <a:bodyPr wrap="none">
            <a:spAutoFit/>
          </a:bodyPr>
          <a:lstStyle/>
          <a:p>
            <a:pPr lvl="0" algn="ctr"/>
            <a:r>
              <a:rPr lang="de-DE" sz="3600" b="1" dirty="0" smtClean="0">
                <a:solidFill>
                  <a:prstClr val="black"/>
                </a:solidFill>
                <a:latin typeface="+mj-lt"/>
              </a:rPr>
              <a:t>Konditionalität</a:t>
            </a:r>
            <a:endParaRPr lang="de-DE" sz="2800" b="1" dirty="0">
              <a:solidFill>
                <a:prstClr val="black"/>
              </a:solidFill>
              <a:latin typeface="+mj-lt"/>
            </a:endParaRPr>
          </a:p>
        </p:txBody>
      </p:sp>
    </p:spTree>
    <p:extLst>
      <p:ext uri="{BB962C8B-B14F-4D97-AF65-F5344CB8AC3E}">
        <p14:creationId xmlns:p14="http://schemas.microsoft.com/office/powerpoint/2010/main" val="34953363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4770152" cy="461665"/>
          </a:xfrm>
          <a:prstGeom prst="rect">
            <a:avLst/>
          </a:prstGeom>
        </p:spPr>
        <p:txBody>
          <a:bodyPr wrap="none">
            <a:spAutoFit/>
          </a:bodyPr>
          <a:lstStyle/>
          <a:p>
            <a:r>
              <a:rPr lang="de-DE" sz="2400" b="1" dirty="0" smtClean="0">
                <a:solidFill>
                  <a:prstClr val="black"/>
                </a:solidFill>
                <a:latin typeface="Calibri"/>
              </a:rPr>
              <a:t>„Konditionalität – GLÖZ-Standards “</a:t>
            </a:r>
            <a:endParaRPr lang="de-DE" dirty="0"/>
          </a:p>
        </p:txBody>
      </p:sp>
      <p:sp>
        <p:nvSpPr>
          <p:cNvPr id="2" name="Textfeld 1"/>
          <p:cNvSpPr txBox="1"/>
          <p:nvPr/>
        </p:nvSpPr>
        <p:spPr>
          <a:xfrm>
            <a:off x="827088" y="1729047"/>
            <a:ext cx="6629428" cy="369332"/>
          </a:xfrm>
          <a:prstGeom prst="rect">
            <a:avLst/>
          </a:prstGeom>
          <a:noFill/>
        </p:spPr>
        <p:txBody>
          <a:bodyPr wrap="square" rtlCol="0">
            <a:spAutoFit/>
          </a:bodyPr>
          <a:lstStyle/>
          <a:p>
            <a:r>
              <a:rPr lang="de-DE" b="1" dirty="0" smtClean="0">
                <a:latin typeface="+mj-lt"/>
              </a:rPr>
              <a:t>Änderungen bei GLÖZ 1 (Erhaltung von Dauergrünland) ab 2025</a:t>
            </a:r>
            <a:endParaRPr lang="de-DE" b="1" dirty="0">
              <a:latin typeface="+mj-lt"/>
            </a:endParaRPr>
          </a:p>
        </p:txBody>
      </p:sp>
      <p:sp>
        <p:nvSpPr>
          <p:cNvPr id="3" name="Rechteck 2"/>
          <p:cNvSpPr/>
          <p:nvPr/>
        </p:nvSpPr>
        <p:spPr>
          <a:xfrm>
            <a:off x="827088" y="2321005"/>
            <a:ext cx="7352636" cy="1938992"/>
          </a:xfrm>
          <a:prstGeom prst="rect">
            <a:avLst/>
          </a:prstGeom>
        </p:spPr>
        <p:txBody>
          <a:bodyPr wrap="square">
            <a:spAutoFit/>
          </a:bodyPr>
          <a:lstStyle/>
          <a:p>
            <a:endParaRPr lang="de-DE" sz="1200" dirty="0">
              <a:solidFill>
                <a:srgbClr val="000000"/>
              </a:solidFill>
              <a:latin typeface="BaWue Sans"/>
            </a:endParaRPr>
          </a:p>
          <a:p>
            <a:pPr marL="285750" indent="-285750">
              <a:lnSpc>
                <a:spcPct val="150000"/>
              </a:lnSpc>
              <a:buFont typeface="Arial" panose="020B0604020202020204" pitchFamily="34" charset="0"/>
              <a:buChar char="•"/>
            </a:pPr>
            <a:r>
              <a:rPr lang="de-DE" dirty="0">
                <a:solidFill>
                  <a:srgbClr val="000000"/>
                </a:solidFill>
              </a:rPr>
              <a:t>Umwandlung in </a:t>
            </a:r>
            <a:r>
              <a:rPr lang="de-DE" b="1" dirty="0">
                <a:solidFill>
                  <a:srgbClr val="000000"/>
                </a:solidFill>
                <a:latin typeface="+mj-lt"/>
              </a:rPr>
              <a:t>nichtlandwirtschaftliche</a:t>
            </a:r>
            <a:r>
              <a:rPr lang="de-DE" dirty="0">
                <a:solidFill>
                  <a:srgbClr val="000000"/>
                </a:solidFill>
              </a:rPr>
              <a:t> Fläche genehmigungsfrei</a:t>
            </a:r>
          </a:p>
          <a:p>
            <a:pPr marL="285750" indent="-285750">
              <a:lnSpc>
                <a:spcPct val="150000"/>
              </a:lnSpc>
              <a:buFont typeface="Arial" panose="020B0604020202020204" pitchFamily="34" charset="0"/>
              <a:buChar char="•"/>
            </a:pPr>
            <a:r>
              <a:rPr lang="de-DE" dirty="0" smtClean="0">
                <a:solidFill>
                  <a:srgbClr val="000000"/>
                </a:solidFill>
              </a:rPr>
              <a:t>keine </a:t>
            </a:r>
            <a:r>
              <a:rPr lang="de-DE" dirty="0">
                <a:solidFill>
                  <a:srgbClr val="000000"/>
                </a:solidFill>
              </a:rPr>
              <a:t>Pflicht zur Anlage einer Ersatzfläche bei Umwandlung infolge des Anbaus von Kulturen im </a:t>
            </a:r>
            <a:r>
              <a:rPr lang="de-DE" dirty="0" err="1" smtClean="0">
                <a:solidFill>
                  <a:srgbClr val="000000"/>
                </a:solidFill>
              </a:rPr>
              <a:t>Paludiverfahren</a:t>
            </a:r>
            <a:r>
              <a:rPr lang="de-DE" dirty="0" smtClean="0">
                <a:solidFill>
                  <a:srgbClr val="000000"/>
                </a:solidFill>
              </a:rPr>
              <a:t> durch </a:t>
            </a:r>
            <a:r>
              <a:rPr lang="de-DE" dirty="0">
                <a:solidFill>
                  <a:srgbClr val="000000"/>
                </a:solidFill>
              </a:rPr>
              <a:t>eine standortangepasste nasse Nutzung</a:t>
            </a:r>
          </a:p>
        </p:txBody>
      </p:sp>
    </p:spTree>
    <p:extLst>
      <p:ext uri="{BB962C8B-B14F-4D97-AF65-F5344CB8AC3E}">
        <p14:creationId xmlns:p14="http://schemas.microsoft.com/office/powerpoint/2010/main" val="147527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10" name="Rechteck 9"/>
          <p:cNvSpPr/>
          <p:nvPr/>
        </p:nvSpPr>
        <p:spPr>
          <a:xfrm>
            <a:off x="827088" y="968625"/>
            <a:ext cx="5064528" cy="461665"/>
          </a:xfrm>
          <a:prstGeom prst="rect">
            <a:avLst/>
          </a:prstGeom>
        </p:spPr>
        <p:txBody>
          <a:bodyPr wrap="none">
            <a:spAutoFit/>
          </a:bodyPr>
          <a:lstStyle/>
          <a:p>
            <a:r>
              <a:rPr lang="de-DE" sz="2400" b="1" dirty="0" smtClean="0">
                <a:solidFill>
                  <a:prstClr val="black"/>
                </a:solidFill>
                <a:latin typeface="Calibri"/>
              </a:rPr>
              <a:t>„Fristen / Änderung </a:t>
            </a:r>
            <a:r>
              <a:rPr lang="de-DE" sz="2400" b="1" dirty="0">
                <a:solidFill>
                  <a:prstClr val="black"/>
                </a:solidFill>
                <a:latin typeface="Calibri"/>
              </a:rPr>
              <a:t>Antragsangaben “</a:t>
            </a:r>
            <a:endParaRPr lang="de-DE" dirty="0"/>
          </a:p>
        </p:txBody>
      </p:sp>
      <p:pic>
        <p:nvPicPr>
          <p:cNvPr id="7" name="Grafik 6"/>
          <p:cNvPicPr>
            <a:picLocks noChangeAspect="1"/>
          </p:cNvPicPr>
          <p:nvPr/>
        </p:nvPicPr>
        <p:blipFill>
          <a:blip r:embed="rId2"/>
          <a:stretch>
            <a:fillRect/>
          </a:stretch>
        </p:blipFill>
        <p:spPr>
          <a:xfrm>
            <a:off x="255564" y="1729047"/>
            <a:ext cx="8604094" cy="3619845"/>
          </a:xfrm>
          <a:prstGeom prst="rect">
            <a:avLst/>
          </a:prstGeom>
        </p:spPr>
      </p:pic>
      <p:sp>
        <p:nvSpPr>
          <p:cNvPr id="9" name="Titel 1"/>
          <p:cNvSpPr>
            <a:spLocks noGrp="1"/>
          </p:cNvSpPr>
          <p:nvPr>
            <p:ph type="title"/>
          </p:nvPr>
        </p:nvSpPr>
        <p:spPr>
          <a:xfrm>
            <a:off x="710710" y="225387"/>
            <a:ext cx="5810780" cy="726613"/>
          </a:xfrm>
        </p:spPr>
        <p:txBody>
          <a:bodyPr/>
          <a:lstStyle/>
          <a:p>
            <a:r>
              <a:rPr lang="de-DE" dirty="0" smtClean="0"/>
              <a:t>Antragsverfahren 2025</a:t>
            </a:r>
            <a:endParaRPr lang="de-DE" dirty="0"/>
          </a:p>
        </p:txBody>
      </p:sp>
    </p:spTree>
    <p:extLst>
      <p:ext uri="{BB962C8B-B14F-4D97-AF65-F5344CB8AC3E}">
        <p14:creationId xmlns:p14="http://schemas.microsoft.com/office/powerpoint/2010/main" val="37701533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4770152" cy="461665"/>
          </a:xfrm>
          <a:prstGeom prst="rect">
            <a:avLst/>
          </a:prstGeom>
        </p:spPr>
        <p:txBody>
          <a:bodyPr wrap="none">
            <a:spAutoFit/>
          </a:bodyPr>
          <a:lstStyle/>
          <a:p>
            <a:r>
              <a:rPr lang="de-DE" sz="2400" b="1" dirty="0" smtClean="0">
                <a:solidFill>
                  <a:prstClr val="black"/>
                </a:solidFill>
                <a:latin typeface="Calibri"/>
              </a:rPr>
              <a:t>„Konditionalität – GLÖZ-Standards “</a:t>
            </a:r>
            <a:endParaRPr lang="de-DE" dirty="0"/>
          </a:p>
        </p:txBody>
      </p:sp>
      <p:sp>
        <p:nvSpPr>
          <p:cNvPr id="2" name="Textfeld 1"/>
          <p:cNvSpPr txBox="1"/>
          <p:nvPr/>
        </p:nvSpPr>
        <p:spPr>
          <a:xfrm>
            <a:off x="827088" y="1729047"/>
            <a:ext cx="7352636" cy="369332"/>
          </a:xfrm>
          <a:prstGeom prst="rect">
            <a:avLst/>
          </a:prstGeom>
          <a:noFill/>
        </p:spPr>
        <p:txBody>
          <a:bodyPr wrap="square" rtlCol="0">
            <a:spAutoFit/>
          </a:bodyPr>
          <a:lstStyle/>
          <a:p>
            <a:r>
              <a:rPr lang="de-DE" b="1" dirty="0" smtClean="0">
                <a:latin typeface="+mj-lt"/>
              </a:rPr>
              <a:t>Änderungen bei GLÖZ 2 (Schutz von Mooren und Feuchtgebieten) ab 2025</a:t>
            </a:r>
            <a:endParaRPr lang="de-DE" b="1" dirty="0">
              <a:latin typeface="+mj-lt"/>
            </a:endParaRPr>
          </a:p>
        </p:txBody>
      </p:sp>
      <p:sp>
        <p:nvSpPr>
          <p:cNvPr id="7" name="Rechteck 6"/>
          <p:cNvSpPr/>
          <p:nvPr/>
        </p:nvSpPr>
        <p:spPr>
          <a:xfrm>
            <a:off x="827088" y="2189819"/>
            <a:ext cx="7959465" cy="3831818"/>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Umwandlung </a:t>
            </a:r>
            <a:r>
              <a:rPr lang="de-DE" dirty="0">
                <a:solidFill>
                  <a:srgbClr val="000000"/>
                </a:solidFill>
              </a:rPr>
              <a:t>in nichtlandwirtschaftliche Fläche </a:t>
            </a:r>
            <a:r>
              <a:rPr lang="de-DE" dirty="0" smtClean="0">
                <a:solidFill>
                  <a:srgbClr val="000000"/>
                </a:solidFill>
              </a:rPr>
              <a:t>genehmigungsfrei</a:t>
            </a:r>
          </a:p>
          <a:p>
            <a:pPr marL="285750" indent="-285750">
              <a:lnSpc>
                <a:spcPct val="150000"/>
              </a:lnSpc>
              <a:buFont typeface="Arial" panose="020B0604020202020204" pitchFamily="34" charset="0"/>
              <a:buChar char="•"/>
            </a:pPr>
            <a:r>
              <a:rPr lang="de-DE" dirty="0" smtClean="0">
                <a:solidFill>
                  <a:srgbClr val="000000"/>
                </a:solidFill>
              </a:rPr>
              <a:t>Umwandeln </a:t>
            </a:r>
            <a:r>
              <a:rPr lang="de-DE" dirty="0">
                <a:solidFill>
                  <a:srgbClr val="000000"/>
                </a:solidFill>
              </a:rPr>
              <a:t>oder Pflügen von Dauergrünland zulässig, </a:t>
            </a:r>
            <a:r>
              <a:rPr lang="de-DE" dirty="0" smtClean="0">
                <a:solidFill>
                  <a:srgbClr val="000000"/>
                </a:solidFill>
              </a:rPr>
              <a:t>sofern</a:t>
            </a:r>
          </a:p>
          <a:p>
            <a:pPr marL="742950" lvl="1" indent="-285750">
              <a:lnSpc>
                <a:spcPct val="150000"/>
              </a:lnSpc>
              <a:buFont typeface="Wingdings" panose="05000000000000000000" pitchFamily="2" charset="2"/>
              <a:buChar char="Ø"/>
            </a:pPr>
            <a:r>
              <a:rPr lang="de-DE" dirty="0" smtClean="0">
                <a:solidFill>
                  <a:srgbClr val="000000"/>
                </a:solidFill>
              </a:rPr>
              <a:t>eine </a:t>
            </a:r>
            <a:r>
              <a:rPr lang="de-DE" dirty="0">
                <a:solidFill>
                  <a:srgbClr val="000000"/>
                </a:solidFill>
              </a:rPr>
              <a:t>standortangepasste nasse Nutzung der Fläche im Sinne einer </a:t>
            </a:r>
            <a:r>
              <a:rPr lang="de-DE" dirty="0" err="1" smtClean="0">
                <a:solidFill>
                  <a:srgbClr val="000000"/>
                </a:solidFill>
              </a:rPr>
              <a:t>Paludikultur</a:t>
            </a:r>
            <a:r>
              <a:rPr lang="de-DE" dirty="0" smtClean="0">
                <a:solidFill>
                  <a:srgbClr val="000000"/>
                </a:solidFill>
              </a:rPr>
              <a:t> etabliert wird</a:t>
            </a:r>
          </a:p>
          <a:p>
            <a:pPr marL="742950" lvl="1" indent="-285750">
              <a:lnSpc>
                <a:spcPct val="150000"/>
              </a:lnSpc>
              <a:buFont typeface="Wingdings" panose="05000000000000000000" pitchFamily="2" charset="2"/>
              <a:buChar char="Ø"/>
            </a:pPr>
            <a:r>
              <a:rPr lang="de-DE" dirty="0" smtClean="0">
                <a:solidFill>
                  <a:srgbClr val="000000"/>
                </a:solidFill>
              </a:rPr>
              <a:t>wenn </a:t>
            </a:r>
            <a:r>
              <a:rPr lang="de-DE" dirty="0">
                <a:solidFill>
                  <a:srgbClr val="000000"/>
                </a:solidFill>
              </a:rPr>
              <a:t>Fläche weiterhin für DZ förderfähig bleibt </a:t>
            </a:r>
            <a:endParaRPr lang="de-DE" dirty="0" smtClean="0">
              <a:solidFill>
                <a:srgbClr val="000000"/>
              </a:solidFill>
            </a:endParaRPr>
          </a:p>
          <a:p>
            <a:pPr marL="742950" lvl="1" indent="-285750">
              <a:lnSpc>
                <a:spcPct val="150000"/>
              </a:lnSpc>
              <a:buFont typeface="Wingdings" panose="05000000000000000000" pitchFamily="2" charset="2"/>
              <a:buChar char="Ø"/>
            </a:pPr>
            <a:r>
              <a:rPr lang="de-DE" dirty="0" smtClean="0">
                <a:solidFill>
                  <a:srgbClr val="000000"/>
                </a:solidFill>
              </a:rPr>
              <a:t>und </a:t>
            </a:r>
            <a:r>
              <a:rPr lang="de-DE" dirty="0">
                <a:solidFill>
                  <a:srgbClr val="000000"/>
                </a:solidFill>
              </a:rPr>
              <a:t>außerhalb von Natura2000-Gebieten oder Biotopen liegt</a:t>
            </a:r>
          </a:p>
          <a:p>
            <a:pPr marL="285750" indent="-285750">
              <a:lnSpc>
                <a:spcPct val="150000"/>
              </a:lnSpc>
              <a:buFont typeface="Arial" panose="020B0604020202020204" pitchFamily="34" charset="0"/>
              <a:buChar char="•"/>
            </a:pPr>
            <a:r>
              <a:rPr lang="de-DE" dirty="0" smtClean="0">
                <a:solidFill>
                  <a:srgbClr val="000000"/>
                </a:solidFill>
              </a:rPr>
              <a:t>keine </a:t>
            </a:r>
            <a:r>
              <a:rPr lang="de-DE" dirty="0">
                <a:solidFill>
                  <a:srgbClr val="000000"/>
                </a:solidFill>
              </a:rPr>
              <a:t>Umwandlung von Obstbaum-Dauerkulturen in </a:t>
            </a:r>
            <a:r>
              <a:rPr lang="de-DE" dirty="0" smtClean="0">
                <a:solidFill>
                  <a:srgbClr val="000000"/>
                </a:solidFill>
              </a:rPr>
              <a:t>Ackerland</a:t>
            </a:r>
          </a:p>
          <a:p>
            <a:pPr marL="285750" indent="-285750">
              <a:lnSpc>
                <a:spcPct val="150000"/>
              </a:lnSpc>
              <a:buFont typeface="Arial" panose="020B0604020202020204" pitchFamily="34" charset="0"/>
              <a:buChar char="•"/>
            </a:pPr>
            <a:r>
              <a:rPr lang="de-DE" dirty="0" smtClean="0">
                <a:solidFill>
                  <a:srgbClr val="000000"/>
                </a:solidFill>
              </a:rPr>
              <a:t>beim </a:t>
            </a:r>
            <a:r>
              <a:rPr lang="de-DE" dirty="0">
                <a:solidFill>
                  <a:srgbClr val="000000"/>
                </a:solidFill>
              </a:rPr>
              <a:t>Roden und Anpflanzen von Dauerkulturen ist Bodenwendung von mehr als 30 cm nach guter fachlicher Praxis, soweit erforderlich, </a:t>
            </a:r>
            <a:r>
              <a:rPr lang="de-DE" dirty="0" smtClean="0">
                <a:solidFill>
                  <a:srgbClr val="000000"/>
                </a:solidFill>
              </a:rPr>
              <a:t>zulässig</a:t>
            </a:r>
            <a:endParaRPr lang="de-DE" dirty="0">
              <a:solidFill>
                <a:srgbClr val="000000"/>
              </a:solidFill>
            </a:endParaRPr>
          </a:p>
        </p:txBody>
      </p:sp>
    </p:spTree>
    <p:extLst>
      <p:ext uri="{BB962C8B-B14F-4D97-AF65-F5344CB8AC3E}">
        <p14:creationId xmlns:p14="http://schemas.microsoft.com/office/powerpoint/2010/main" val="26754197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4770152" cy="461665"/>
          </a:xfrm>
          <a:prstGeom prst="rect">
            <a:avLst/>
          </a:prstGeom>
        </p:spPr>
        <p:txBody>
          <a:bodyPr wrap="none">
            <a:spAutoFit/>
          </a:bodyPr>
          <a:lstStyle/>
          <a:p>
            <a:r>
              <a:rPr lang="de-DE" sz="2400" b="1" dirty="0" smtClean="0">
                <a:solidFill>
                  <a:prstClr val="black"/>
                </a:solidFill>
                <a:latin typeface="Calibri"/>
              </a:rPr>
              <a:t>„Konditionalität – GLÖZ-Standards “</a:t>
            </a:r>
            <a:endParaRPr lang="de-DE" dirty="0"/>
          </a:p>
        </p:txBody>
      </p:sp>
      <p:sp>
        <p:nvSpPr>
          <p:cNvPr id="2" name="Textfeld 1"/>
          <p:cNvSpPr txBox="1"/>
          <p:nvPr/>
        </p:nvSpPr>
        <p:spPr>
          <a:xfrm>
            <a:off x="827088" y="1729047"/>
            <a:ext cx="7352636" cy="369332"/>
          </a:xfrm>
          <a:prstGeom prst="rect">
            <a:avLst/>
          </a:prstGeom>
          <a:noFill/>
        </p:spPr>
        <p:txBody>
          <a:bodyPr wrap="square" rtlCol="0">
            <a:spAutoFit/>
          </a:bodyPr>
          <a:lstStyle/>
          <a:p>
            <a:r>
              <a:rPr lang="de-DE" b="1" dirty="0" smtClean="0">
                <a:latin typeface="+mj-lt"/>
              </a:rPr>
              <a:t>Änderungen bei GLÖZ 5 (Begrenzung von Erosion) ab 2025</a:t>
            </a:r>
            <a:endParaRPr lang="de-DE" b="1" dirty="0">
              <a:latin typeface="+mj-lt"/>
            </a:endParaRPr>
          </a:p>
        </p:txBody>
      </p:sp>
      <p:sp>
        <p:nvSpPr>
          <p:cNvPr id="3" name="Rechteck 2"/>
          <p:cNvSpPr/>
          <p:nvPr/>
        </p:nvSpPr>
        <p:spPr>
          <a:xfrm>
            <a:off x="827087" y="2214984"/>
            <a:ext cx="7710083" cy="3100849"/>
          </a:xfrm>
          <a:prstGeom prst="rect">
            <a:avLst/>
          </a:prstGeom>
        </p:spPr>
        <p:txBody>
          <a:bodyPr wrap="square">
            <a:spAutoFit/>
          </a:bodyPr>
          <a:lstStyle/>
          <a:p>
            <a:endParaRPr lang="de-DE" sz="1100" dirty="0">
              <a:solidFill>
                <a:srgbClr val="000000"/>
              </a:solidFill>
              <a:latin typeface="BaWue Sans"/>
            </a:endParaRPr>
          </a:p>
          <a:p>
            <a:pPr>
              <a:lnSpc>
                <a:spcPct val="150000"/>
              </a:lnSpc>
            </a:pPr>
            <a:r>
              <a:rPr lang="de-DE" b="1" dirty="0">
                <a:solidFill>
                  <a:srgbClr val="000000"/>
                </a:solidFill>
                <a:latin typeface="+mj-lt"/>
              </a:rPr>
              <a:t>Öko-Betriebe (Verordnung (EU) 2018/848</a:t>
            </a:r>
            <a:r>
              <a:rPr lang="de-DE" b="1" dirty="0" smtClean="0">
                <a:solidFill>
                  <a:srgbClr val="000000"/>
                </a:solidFill>
                <a:latin typeface="+mj-lt"/>
              </a:rPr>
              <a:t>):</a:t>
            </a:r>
          </a:p>
          <a:p>
            <a:pPr>
              <a:lnSpc>
                <a:spcPct val="150000"/>
              </a:lnSpc>
            </a:pPr>
            <a:endParaRPr lang="de-DE" sz="800" dirty="0">
              <a:solidFill>
                <a:srgbClr val="000000"/>
              </a:solidFill>
              <a:latin typeface="+mj-lt"/>
            </a:endParaRPr>
          </a:p>
          <a:p>
            <a:pPr marL="285750" indent="-285750">
              <a:lnSpc>
                <a:spcPct val="150000"/>
              </a:lnSpc>
              <a:buFont typeface="Arial" panose="020B0604020202020204" pitchFamily="34" charset="0"/>
              <a:buChar char="•"/>
            </a:pPr>
            <a:r>
              <a:rPr lang="de-DE" b="1" dirty="0" smtClean="0">
                <a:solidFill>
                  <a:srgbClr val="000000"/>
                </a:solidFill>
                <a:latin typeface="+mj-lt"/>
              </a:rPr>
              <a:t>KWasser1-und </a:t>
            </a:r>
            <a:r>
              <a:rPr lang="de-DE" b="1" dirty="0">
                <a:solidFill>
                  <a:srgbClr val="000000"/>
                </a:solidFill>
                <a:latin typeface="+mj-lt"/>
              </a:rPr>
              <a:t>KWasser2-Flächen</a:t>
            </a:r>
            <a:r>
              <a:rPr lang="de-DE" dirty="0">
                <a:solidFill>
                  <a:srgbClr val="000000"/>
                </a:solidFill>
              </a:rPr>
              <a:t>: raue Winterfurche vor frühen Sommerkulturen möglich (außer </a:t>
            </a:r>
            <a:r>
              <a:rPr lang="de-DE" dirty="0" smtClean="0">
                <a:solidFill>
                  <a:srgbClr val="000000"/>
                </a:solidFill>
              </a:rPr>
              <a:t>Reihenkulturen)</a:t>
            </a:r>
          </a:p>
          <a:p>
            <a:pPr marL="285750" indent="-285750">
              <a:lnSpc>
                <a:spcPct val="150000"/>
              </a:lnSpc>
              <a:buFont typeface="Arial" panose="020B0604020202020204" pitchFamily="34" charset="0"/>
              <a:buChar char="•"/>
            </a:pPr>
            <a:endParaRPr lang="de-DE" sz="800" dirty="0" smtClean="0">
              <a:solidFill>
                <a:srgbClr val="000000"/>
              </a:solidFill>
            </a:endParaRPr>
          </a:p>
          <a:p>
            <a:pPr marL="285750" indent="-285750">
              <a:lnSpc>
                <a:spcPct val="150000"/>
              </a:lnSpc>
              <a:buFont typeface="Arial" panose="020B0604020202020204" pitchFamily="34" charset="0"/>
              <a:buChar char="•"/>
            </a:pPr>
            <a:r>
              <a:rPr lang="de-DE" b="1" dirty="0" smtClean="0">
                <a:solidFill>
                  <a:srgbClr val="000000"/>
                </a:solidFill>
                <a:latin typeface="+mj-lt"/>
              </a:rPr>
              <a:t>KWasser2-Flächen</a:t>
            </a:r>
            <a:r>
              <a:rPr lang="de-DE" dirty="0">
                <a:solidFill>
                  <a:srgbClr val="000000"/>
                </a:solidFill>
              </a:rPr>
              <a:t>: unmittelbares Pflügen vor Sommerreihenkultur zulässig, wenn zuvor Winterzwischenfrucht oder Untersaat nach guter fachlicher Praxis angebaut wurde</a:t>
            </a:r>
          </a:p>
        </p:txBody>
      </p:sp>
    </p:spTree>
    <p:extLst>
      <p:ext uri="{BB962C8B-B14F-4D97-AF65-F5344CB8AC3E}">
        <p14:creationId xmlns:p14="http://schemas.microsoft.com/office/powerpoint/2010/main" val="31925670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4770152" cy="461665"/>
          </a:xfrm>
          <a:prstGeom prst="rect">
            <a:avLst/>
          </a:prstGeom>
        </p:spPr>
        <p:txBody>
          <a:bodyPr wrap="none">
            <a:spAutoFit/>
          </a:bodyPr>
          <a:lstStyle/>
          <a:p>
            <a:r>
              <a:rPr lang="de-DE" sz="2400" b="1" dirty="0" smtClean="0">
                <a:solidFill>
                  <a:prstClr val="black"/>
                </a:solidFill>
                <a:latin typeface="Calibri"/>
              </a:rPr>
              <a:t>„Konditionalität – GLÖZ-Standards “</a:t>
            </a:r>
            <a:endParaRPr lang="de-DE" dirty="0"/>
          </a:p>
        </p:txBody>
      </p:sp>
      <p:sp>
        <p:nvSpPr>
          <p:cNvPr id="2" name="Textfeld 1"/>
          <p:cNvSpPr txBox="1"/>
          <p:nvPr/>
        </p:nvSpPr>
        <p:spPr>
          <a:xfrm>
            <a:off x="827088" y="1729047"/>
            <a:ext cx="7352636" cy="369332"/>
          </a:xfrm>
          <a:prstGeom prst="rect">
            <a:avLst/>
          </a:prstGeom>
          <a:noFill/>
        </p:spPr>
        <p:txBody>
          <a:bodyPr wrap="square" rtlCol="0">
            <a:spAutoFit/>
          </a:bodyPr>
          <a:lstStyle/>
          <a:p>
            <a:r>
              <a:rPr lang="de-DE" b="1" dirty="0" smtClean="0">
                <a:latin typeface="+mj-lt"/>
              </a:rPr>
              <a:t>Änderungen bei GLÖZ 5 (Begrenzung von Erosion) ab 2025</a:t>
            </a:r>
            <a:endParaRPr lang="de-DE" b="1" dirty="0">
              <a:latin typeface="+mj-lt"/>
            </a:endParaRPr>
          </a:p>
        </p:txBody>
      </p:sp>
      <p:sp>
        <p:nvSpPr>
          <p:cNvPr id="3" name="Rechteck 2"/>
          <p:cNvSpPr/>
          <p:nvPr/>
        </p:nvSpPr>
        <p:spPr>
          <a:xfrm>
            <a:off x="648364" y="2185532"/>
            <a:ext cx="8146501" cy="3816429"/>
          </a:xfrm>
          <a:prstGeom prst="rect">
            <a:avLst/>
          </a:prstGeom>
        </p:spPr>
        <p:txBody>
          <a:bodyPr wrap="square">
            <a:spAutoFit/>
          </a:bodyPr>
          <a:lstStyle/>
          <a:p>
            <a:pPr>
              <a:lnSpc>
                <a:spcPct val="150000"/>
              </a:lnSpc>
            </a:pPr>
            <a:r>
              <a:rPr lang="de-DE" b="1" dirty="0" smtClean="0">
                <a:solidFill>
                  <a:srgbClr val="000000"/>
                </a:solidFill>
                <a:latin typeface="+mj-lt"/>
                <a:ea typeface="Calibri" panose="020F0502020204030204" pitchFamily="34" charset="0"/>
              </a:rPr>
              <a:t>Änderung auf </a:t>
            </a:r>
            <a:r>
              <a:rPr lang="de-DE" b="1" dirty="0">
                <a:solidFill>
                  <a:srgbClr val="000000"/>
                </a:solidFill>
                <a:latin typeface="+mj-lt"/>
                <a:ea typeface="Calibri" panose="020F0502020204030204" pitchFamily="34" charset="0"/>
              </a:rPr>
              <a:t>schweren Böden </a:t>
            </a:r>
            <a:r>
              <a:rPr lang="de-DE" b="1" dirty="0" smtClean="0">
                <a:solidFill>
                  <a:srgbClr val="000000"/>
                </a:solidFill>
                <a:latin typeface="+mj-lt"/>
                <a:ea typeface="Calibri" panose="020F0502020204030204" pitchFamily="34" charset="0"/>
              </a:rPr>
              <a:t>(nach </a:t>
            </a:r>
            <a:r>
              <a:rPr lang="de-DE" b="1" dirty="0">
                <a:solidFill>
                  <a:srgbClr val="000000"/>
                </a:solidFill>
                <a:latin typeface="+mj-lt"/>
                <a:ea typeface="Calibri" panose="020F0502020204030204" pitchFamily="34" charset="0"/>
              </a:rPr>
              <a:t>Anlage 6 zu § 17 </a:t>
            </a:r>
            <a:r>
              <a:rPr lang="de-DE" b="1" dirty="0" err="1" smtClean="0">
                <a:solidFill>
                  <a:srgbClr val="000000"/>
                </a:solidFill>
                <a:latin typeface="+mj-lt"/>
                <a:ea typeface="Calibri" panose="020F0502020204030204" pitchFamily="34" charset="0"/>
              </a:rPr>
              <a:t>GAPKondV</a:t>
            </a:r>
            <a:r>
              <a:rPr lang="de-DE" b="1" dirty="0" smtClean="0">
                <a:solidFill>
                  <a:srgbClr val="000000"/>
                </a:solidFill>
                <a:latin typeface="+mj-lt"/>
                <a:ea typeface="Calibri" panose="020F0502020204030204" pitchFamily="34" charset="0"/>
              </a:rPr>
              <a:t>, mindestens </a:t>
            </a:r>
            <a:r>
              <a:rPr lang="de-DE" b="1" dirty="0">
                <a:solidFill>
                  <a:srgbClr val="000000"/>
                </a:solidFill>
                <a:latin typeface="+mj-lt"/>
                <a:ea typeface="Calibri" panose="020F0502020204030204" pitchFamily="34" charset="0"/>
              </a:rPr>
              <a:t>17 </a:t>
            </a:r>
            <a:r>
              <a:rPr lang="de-DE" b="1" dirty="0" smtClean="0">
                <a:solidFill>
                  <a:srgbClr val="000000"/>
                </a:solidFill>
                <a:latin typeface="+mj-lt"/>
                <a:ea typeface="Calibri" panose="020F0502020204030204" pitchFamily="34" charset="0"/>
              </a:rPr>
              <a:t>% Tongehalt):</a:t>
            </a:r>
          </a:p>
          <a:p>
            <a:endParaRPr lang="de-DE" sz="800" b="1" dirty="0">
              <a:solidFill>
                <a:srgbClr val="000000"/>
              </a:solidFill>
              <a:latin typeface="+mj-lt"/>
            </a:endParaRPr>
          </a:p>
          <a:p>
            <a:pPr marL="742950" lvl="1" indent="-285750">
              <a:lnSpc>
                <a:spcPct val="150000"/>
              </a:lnSpc>
              <a:buFont typeface="Arial" panose="020B0604020202020204" pitchFamily="34" charset="0"/>
              <a:buChar char="•"/>
            </a:pPr>
            <a:r>
              <a:rPr lang="de-DE" b="1" dirty="0" smtClean="0">
                <a:solidFill>
                  <a:srgbClr val="000000"/>
                </a:solidFill>
                <a:latin typeface="+mj-lt"/>
              </a:rPr>
              <a:t>KWasser1-Flächen</a:t>
            </a:r>
            <a:r>
              <a:rPr lang="de-DE" dirty="0">
                <a:solidFill>
                  <a:srgbClr val="000000"/>
                </a:solidFill>
              </a:rPr>
              <a:t>: raue </a:t>
            </a:r>
            <a:r>
              <a:rPr lang="de-DE" dirty="0" smtClean="0">
                <a:solidFill>
                  <a:srgbClr val="000000"/>
                </a:solidFill>
              </a:rPr>
              <a:t>Winterfurche* immer möglich </a:t>
            </a:r>
          </a:p>
          <a:p>
            <a:endParaRPr lang="de-DE" dirty="0" smtClean="0">
              <a:solidFill>
                <a:srgbClr val="000000"/>
              </a:solidFill>
            </a:endParaRPr>
          </a:p>
          <a:p>
            <a:pPr marL="742950" lvl="1" indent="-285750">
              <a:lnSpc>
                <a:spcPct val="150000"/>
              </a:lnSpc>
              <a:buFont typeface="Arial" panose="020B0604020202020204" pitchFamily="34" charset="0"/>
              <a:buChar char="•"/>
            </a:pPr>
            <a:r>
              <a:rPr lang="de-DE" b="1" dirty="0" smtClean="0">
                <a:solidFill>
                  <a:srgbClr val="000000"/>
                </a:solidFill>
                <a:latin typeface="+mj-lt"/>
              </a:rPr>
              <a:t>KWasser2-Flächen</a:t>
            </a:r>
            <a:r>
              <a:rPr lang="de-DE" dirty="0">
                <a:solidFill>
                  <a:srgbClr val="000000"/>
                </a:solidFill>
              </a:rPr>
              <a:t>: </a:t>
            </a:r>
            <a:r>
              <a:rPr lang="de-DE" dirty="0" smtClean="0">
                <a:solidFill>
                  <a:srgbClr val="000000"/>
                </a:solidFill>
              </a:rPr>
              <a:t>Pflügen erlaubt wenn raue Winterfurche* </a:t>
            </a:r>
            <a:r>
              <a:rPr lang="de-DE" u="sng" dirty="0" smtClean="0">
                <a:solidFill>
                  <a:srgbClr val="000000"/>
                </a:solidFill>
              </a:rPr>
              <a:t>und</a:t>
            </a:r>
            <a:r>
              <a:rPr lang="de-DE" dirty="0" smtClean="0">
                <a:solidFill>
                  <a:srgbClr val="000000"/>
                </a:solidFill>
              </a:rPr>
              <a:t> Bewirtschaftung quer zum Hang (auch vor Reihenkulturen!)</a:t>
            </a:r>
          </a:p>
          <a:p>
            <a:pPr marL="285750" indent="-285750">
              <a:lnSpc>
                <a:spcPct val="150000"/>
              </a:lnSpc>
              <a:buFont typeface="Arial" panose="020B0604020202020204" pitchFamily="34" charset="0"/>
              <a:buChar char="•"/>
            </a:pPr>
            <a:endParaRPr lang="de-DE" dirty="0">
              <a:solidFill>
                <a:srgbClr val="000000"/>
              </a:solidFill>
            </a:endParaRPr>
          </a:p>
          <a:p>
            <a:pPr>
              <a:lnSpc>
                <a:spcPct val="150000"/>
              </a:lnSpc>
            </a:pPr>
            <a:r>
              <a:rPr lang="de-DE" dirty="0" smtClean="0">
                <a:solidFill>
                  <a:srgbClr val="000000"/>
                </a:solidFill>
              </a:rPr>
              <a:t>*raue Winterfurche = </a:t>
            </a:r>
            <a:r>
              <a:rPr lang="de-DE" dirty="0"/>
              <a:t>die </a:t>
            </a:r>
            <a:r>
              <a:rPr lang="de-DE" dirty="0" smtClean="0"/>
              <a:t>Feldoberfläche wird </a:t>
            </a:r>
            <a:r>
              <a:rPr lang="de-DE" dirty="0"/>
              <a:t>bis 15. </a:t>
            </a:r>
            <a:r>
              <a:rPr lang="de-DE" dirty="0" smtClean="0"/>
              <a:t>Februar </a:t>
            </a:r>
            <a:r>
              <a:rPr lang="de-DE" dirty="0"/>
              <a:t>grob </a:t>
            </a:r>
            <a:r>
              <a:rPr lang="de-DE" dirty="0" smtClean="0"/>
              <a:t>gehalten/darf </a:t>
            </a:r>
            <a:r>
              <a:rPr lang="de-DE" dirty="0"/>
              <a:t>nicht vor dem 16. Februar bearbeitet werden</a:t>
            </a:r>
            <a:endParaRPr lang="de-DE" dirty="0">
              <a:solidFill>
                <a:srgbClr val="000000"/>
              </a:solidFill>
            </a:endParaRPr>
          </a:p>
        </p:txBody>
      </p:sp>
    </p:spTree>
    <p:extLst>
      <p:ext uri="{BB962C8B-B14F-4D97-AF65-F5344CB8AC3E}">
        <p14:creationId xmlns:p14="http://schemas.microsoft.com/office/powerpoint/2010/main" val="37786815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4770152" cy="461665"/>
          </a:xfrm>
          <a:prstGeom prst="rect">
            <a:avLst/>
          </a:prstGeom>
        </p:spPr>
        <p:txBody>
          <a:bodyPr wrap="none">
            <a:spAutoFit/>
          </a:bodyPr>
          <a:lstStyle/>
          <a:p>
            <a:r>
              <a:rPr lang="de-DE" sz="2400" b="1" dirty="0" smtClean="0">
                <a:solidFill>
                  <a:prstClr val="black"/>
                </a:solidFill>
                <a:latin typeface="Calibri"/>
              </a:rPr>
              <a:t>„Konditionalität – GLÖZ-Standards “</a:t>
            </a:r>
            <a:endParaRPr lang="de-DE" dirty="0"/>
          </a:p>
        </p:txBody>
      </p:sp>
      <p:sp>
        <p:nvSpPr>
          <p:cNvPr id="2" name="Textfeld 1"/>
          <p:cNvSpPr txBox="1"/>
          <p:nvPr/>
        </p:nvSpPr>
        <p:spPr>
          <a:xfrm>
            <a:off x="827088" y="1645794"/>
            <a:ext cx="7352636" cy="369332"/>
          </a:xfrm>
          <a:prstGeom prst="rect">
            <a:avLst/>
          </a:prstGeom>
          <a:noFill/>
        </p:spPr>
        <p:txBody>
          <a:bodyPr wrap="square" rtlCol="0">
            <a:spAutoFit/>
          </a:bodyPr>
          <a:lstStyle/>
          <a:p>
            <a:r>
              <a:rPr lang="de-DE" b="1" dirty="0" smtClean="0">
                <a:latin typeface="+mj-lt"/>
              </a:rPr>
              <a:t>Änderungen bei GLÖZ 6 (Mindestbodenbedeckung) ab 2025</a:t>
            </a:r>
            <a:endParaRPr lang="de-DE" b="1" dirty="0">
              <a:latin typeface="+mj-lt"/>
            </a:endParaRPr>
          </a:p>
        </p:txBody>
      </p:sp>
      <p:sp>
        <p:nvSpPr>
          <p:cNvPr id="7" name="Rechteck 6"/>
          <p:cNvSpPr/>
          <p:nvPr/>
        </p:nvSpPr>
        <p:spPr>
          <a:xfrm>
            <a:off x="827088" y="2257075"/>
            <a:ext cx="8100781" cy="3416320"/>
          </a:xfrm>
          <a:prstGeom prst="rect">
            <a:avLst/>
          </a:prstGeom>
        </p:spPr>
        <p:txBody>
          <a:bodyPr wrap="square">
            <a:spAutoFit/>
          </a:bodyPr>
          <a:lstStyle/>
          <a:p>
            <a:pPr>
              <a:lnSpc>
                <a:spcPct val="150000"/>
              </a:lnSpc>
            </a:pPr>
            <a:r>
              <a:rPr lang="de-DE" b="1" dirty="0" smtClean="0">
                <a:solidFill>
                  <a:srgbClr val="000000"/>
                </a:solidFill>
                <a:latin typeface="+mj-lt"/>
              </a:rPr>
              <a:t>Mindestbodenbedeckung </a:t>
            </a:r>
            <a:r>
              <a:rPr lang="de-DE" b="1" dirty="0">
                <a:solidFill>
                  <a:srgbClr val="000000"/>
                </a:solidFill>
                <a:latin typeface="+mj-lt"/>
              </a:rPr>
              <a:t>auf 80% des </a:t>
            </a:r>
            <a:r>
              <a:rPr lang="de-DE" b="1" dirty="0" smtClean="0">
                <a:solidFill>
                  <a:srgbClr val="000000"/>
                </a:solidFill>
                <a:latin typeface="+mj-lt"/>
              </a:rPr>
              <a:t>Ackerlands durch:</a:t>
            </a:r>
            <a:endParaRPr lang="de-DE" dirty="0">
              <a:solidFill>
                <a:srgbClr val="000000"/>
              </a:solidFill>
              <a:latin typeface="+mj-lt"/>
            </a:endParaRPr>
          </a:p>
          <a:p>
            <a:pPr marL="285750" indent="-285750">
              <a:lnSpc>
                <a:spcPct val="150000"/>
              </a:lnSpc>
              <a:buFont typeface="Arial" panose="020B0604020202020204" pitchFamily="34" charset="0"/>
              <a:buChar char="•"/>
            </a:pPr>
            <a:r>
              <a:rPr lang="de-DE" dirty="0" smtClean="0">
                <a:solidFill>
                  <a:srgbClr val="000000"/>
                </a:solidFill>
              </a:rPr>
              <a:t>Anbau </a:t>
            </a:r>
            <a:r>
              <a:rPr lang="de-DE" dirty="0">
                <a:solidFill>
                  <a:srgbClr val="000000"/>
                </a:solidFill>
              </a:rPr>
              <a:t>mehrjähriger Kulturen </a:t>
            </a:r>
            <a:endParaRPr lang="de-DE" dirty="0" smtClean="0">
              <a:solidFill>
                <a:srgbClr val="000000"/>
              </a:solidFill>
            </a:endParaRPr>
          </a:p>
          <a:p>
            <a:pPr marL="285750" indent="-285750">
              <a:lnSpc>
                <a:spcPct val="150000"/>
              </a:lnSpc>
              <a:buFont typeface="Arial" panose="020B0604020202020204" pitchFamily="34" charset="0"/>
              <a:buChar char="•"/>
            </a:pPr>
            <a:r>
              <a:rPr lang="de-DE" dirty="0" smtClean="0">
                <a:solidFill>
                  <a:srgbClr val="000000"/>
                </a:solidFill>
              </a:rPr>
              <a:t>Winterkulturen</a:t>
            </a:r>
          </a:p>
          <a:p>
            <a:pPr marL="285750" indent="-285750">
              <a:lnSpc>
                <a:spcPct val="150000"/>
              </a:lnSpc>
              <a:buFont typeface="Arial" panose="020B0604020202020204" pitchFamily="34" charset="0"/>
              <a:buChar char="•"/>
            </a:pPr>
            <a:r>
              <a:rPr lang="de-DE" dirty="0" smtClean="0">
                <a:solidFill>
                  <a:srgbClr val="000000"/>
                </a:solidFill>
              </a:rPr>
              <a:t>Begrünungen/Zwischenfrüchte, </a:t>
            </a:r>
            <a:r>
              <a:rPr lang="de-DE" dirty="0">
                <a:solidFill>
                  <a:srgbClr val="000000"/>
                </a:solidFill>
              </a:rPr>
              <a:t>auch Selbstbegrünung möglich; </a:t>
            </a:r>
            <a:r>
              <a:rPr lang="de-DE" dirty="0" smtClean="0">
                <a:solidFill>
                  <a:srgbClr val="000000"/>
                </a:solidFill>
              </a:rPr>
              <a:t>müssen bis </a:t>
            </a:r>
            <a:r>
              <a:rPr lang="de-DE" dirty="0">
                <a:solidFill>
                  <a:srgbClr val="000000"/>
                </a:solidFill>
              </a:rPr>
              <a:t>zum 31.12. auf Fläche </a:t>
            </a:r>
            <a:r>
              <a:rPr lang="de-DE" dirty="0" smtClean="0">
                <a:solidFill>
                  <a:srgbClr val="000000"/>
                </a:solidFill>
              </a:rPr>
              <a:t>vorhanden sein</a:t>
            </a:r>
          </a:p>
          <a:p>
            <a:pPr marL="285750" indent="-285750">
              <a:lnSpc>
                <a:spcPct val="150000"/>
              </a:lnSpc>
              <a:buFont typeface="Arial" panose="020B0604020202020204" pitchFamily="34" charset="0"/>
              <a:buChar char="•"/>
            </a:pPr>
            <a:r>
              <a:rPr lang="de-DE" dirty="0" smtClean="0">
                <a:solidFill>
                  <a:srgbClr val="000000"/>
                </a:solidFill>
              </a:rPr>
              <a:t>Verzicht </a:t>
            </a:r>
            <a:r>
              <a:rPr lang="de-DE" dirty="0">
                <a:solidFill>
                  <a:srgbClr val="000000"/>
                </a:solidFill>
              </a:rPr>
              <a:t>auf Pflügen ab Ernte Hauptkultur bis 31.12.; einschl. Stoppelbrachen, </a:t>
            </a:r>
            <a:r>
              <a:rPr lang="de-DE" dirty="0" err="1">
                <a:solidFill>
                  <a:srgbClr val="000000"/>
                </a:solidFill>
              </a:rPr>
              <a:t>Mulchauflagen</a:t>
            </a:r>
            <a:r>
              <a:rPr lang="de-DE" dirty="0">
                <a:solidFill>
                  <a:srgbClr val="000000"/>
                </a:solidFill>
              </a:rPr>
              <a:t>, Belassen von Ernteresten, </a:t>
            </a:r>
            <a:r>
              <a:rPr lang="de-DE" dirty="0" err="1" smtClean="0">
                <a:solidFill>
                  <a:srgbClr val="000000"/>
                </a:solidFill>
              </a:rPr>
              <a:t>mulchende</a:t>
            </a:r>
            <a:r>
              <a:rPr lang="de-DE" dirty="0" smtClean="0">
                <a:solidFill>
                  <a:srgbClr val="000000"/>
                </a:solidFill>
              </a:rPr>
              <a:t> nichtwendende Bodenbearbeitung</a:t>
            </a:r>
          </a:p>
        </p:txBody>
      </p:sp>
    </p:spTree>
    <p:extLst>
      <p:ext uri="{BB962C8B-B14F-4D97-AF65-F5344CB8AC3E}">
        <p14:creationId xmlns:p14="http://schemas.microsoft.com/office/powerpoint/2010/main" val="31401107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4770152" cy="461665"/>
          </a:xfrm>
          <a:prstGeom prst="rect">
            <a:avLst/>
          </a:prstGeom>
        </p:spPr>
        <p:txBody>
          <a:bodyPr wrap="none">
            <a:spAutoFit/>
          </a:bodyPr>
          <a:lstStyle/>
          <a:p>
            <a:r>
              <a:rPr lang="de-DE" sz="2400" b="1" dirty="0" smtClean="0">
                <a:solidFill>
                  <a:prstClr val="black"/>
                </a:solidFill>
                <a:latin typeface="Calibri"/>
              </a:rPr>
              <a:t>„Konditionalität – GLÖZ-Standards “</a:t>
            </a:r>
            <a:endParaRPr lang="de-DE" dirty="0"/>
          </a:p>
        </p:txBody>
      </p:sp>
      <p:sp>
        <p:nvSpPr>
          <p:cNvPr id="2" name="Textfeld 1"/>
          <p:cNvSpPr txBox="1"/>
          <p:nvPr/>
        </p:nvSpPr>
        <p:spPr>
          <a:xfrm>
            <a:off x="827088" y="1651953"/>
            <a:ext cx="7352636" cy="369332"/>
          </a:xfrm>
          <a:prstGeom prst="rect">
            <a:avLst/>
          </a:prstGeom>
          <a:noFill/>
        </p:spPr>
        <p:txBody>
          <a:bodyPr wrap="square" rtlCol="0">
            <a:spAutoFit/>
          </a:bodyPr>
          <a:lstStyle/>
          <a:p>
            <a:r>
              <a:rPr lang="de-DE" b="1" dirty="0" smtClean="0">
                <a:latin typeface="+mj-lt"/>
              </a:rPr>
              <a:t>Änderungen bei GLÖZ 6 (Mindestbodenbedeckung) ab 2025</a:t>
            </a:r>
            <a:endParaRPr lang="de-DE" b="1" dirty="0">
              <a:latin typeface="+mj-lt"/>
            </a:endParaRPr>
          </a:p>
        </p:txBody>
      </p:sp>
      <p:sp>
        <p:nvSpPr>
          <p:cNvPr id="7" name="Rechteck 6"/>
          <p:cNvSpPr/>
          <p:nvPr/>
        </p:nvSpPr>
        <p:spPr>
          <a:xfrm>
            <a:off x="827088" y="2270129"/>
            <a:ext cx="7726708" cy="2585323"/>
          </a:xfrm>
          <a:prstGeom prst="rect">
            <a:avLst/>
          </a:prstGeom>
        </p:spPr>
        <p:txBody>
          <a:bodyPr wrap="square">
            <a:spAutoFit/>
          </a:bodyPr>
          <a:lstStyle/>
          <a:p>
            <a:pPr>
              <a:lnSpc>
                <a:spcPct val="150000"/>
              </a:lnSpc>
            </a:pPr>
            <a:r>
              <a:rPr lang="de-DE" b="1" dirty="0" smtClean="0">
                <a:solidFill>
                  <a:srgbClr val="000000"/>
                </a:solidFill>
                <a:latin typeface="+mj-lt"/>
              </a:rPr>
              <a:t>Mindestbodenbedeckung </a:t>
            </a:r>
            <a:r>
              <a:rPr lang="de-DE" b="1" dirty="0">
                <a:solidFill>
                  <a:srgbClr val="000000"/>
                </a:solidFill>
                <a:latin typeface="+mj-lt"/>
              </a:rPr>
              <a:t>auf 80% des </a:t>
            </a:r>
            <a:r>
              <a:rPr lang="de-DE" b="1" dirty="0" smtClean="0">
                <a:solidFill>
                  <a:srgbClr val="000000"/>
                </a:solidFill>
                <a:latin typeface="+mj-lt"/>
              </a:rPr>
              <a:t>Ackerlands durch:</a:t>
            </a:r>
            <a:endParaRPr lang="de-DE" dirty="0">
              <a:solidFill>
                <a:srgbClr val="000000"/>
              </a:solidFill>
              <a:latin typeface="+mj-lt"/>
            </a:endParaRPr>
          </a:p>
          <a:p>
            <a:pPr marL="285750" indent="-285750">
              <a:lnSpc>
                <a:spcPct val="150000"/>
              </a:lnSpc>
              <a:buFont typeface="Arial" panose="020B0604020202020204" pitchFamily="34" charset="0"/>
              <a:buChar char="•"/>
            </a:pPr>
            <a:r>
              <a:rPr lang="de-DE" dirty="0" smtClean="0">
                <a:solidFill>
                  <a:srgbClr val="000000"/>
                </a:solidFill>
              </a:rPr>
              <a:t>Abdecken </a:t>
            </a:r>
            <a:r>
              <a:rPr lang="de-DE" dirty="0">
                <a:solidFill>
                  <a:srgbClr val="000000"/>
                </a:solidFill>
              </a:rPr>
              <a:t>durch Folien, Vliese, engmaschige Netze o.ä. bis 31.12., jedoch mind. bis Reihenschluss der angebauten </a:t>
            </a:r>
            <a:r>
              <a:rPr lang="de-DE" dirty="0" smtClean="0">
                <a:solidFill>
                  <a:srgbClr val="000000"/>
                </a:solidFill>
              </a:rPr>
              <a:t>Kultur</a:t>
            </a:r>
          </a:p>
          <a:p>
            <a:pPr marL="285750" indent="-285750">
              <a:lnSpc>
                <a:spcPct val="150000"/>
              </a:lnSpc>
              <a:buFont typeface="Arial" panose="020B0604020202020204" pitchFamily="34" charset="0"/>
              <a:buChar char="•"/>
            </a:pPr>
            <a:r>
              <a:rPr lang="de-DE" dirty="0" smtClean="0">
                <a:solidFill>
                  <a:srgbClr val="000000"/>
                </a:solidFill>
              </a:rPr>
              <a:t>Wechsel </a:t>
            </a:r>
            <a:r>
              <a:rPr lang="de-DE" dirty="0">
                <a:solidFill>
                  <a:srgbClr val="000000"/>
                </a:solidFill>
              </a:rPr>
              <a:t>zwischen Maßnahmen ist zulässig </a:t>
            </a:r>
            <a:endParaRPr lang="de-DE" dirty="0" smtClean="0">
              <a:solidFill>
                <a:srgbClr val="000000"/>
              </a:solidFill>
            </a:endParaRPr>
          </a:p>
          <a:p>
            <a:pPr marL="285750" indent="-285750">
              <a:lnSpc>
                <a:spcPct val="150000"/>
              </a:lnSpc>
              <a:buFont typeface="Arial" panose="020B0604020202020204" pitchFamily="34" charset="0"/>
              <a:buChar char="•"/>
            </a:pPr>
            <a:r>
              <a:rPr lang="de-DE" b="1" u="sng" dirty="0" smtClean="0">
                <a:solidFill>
                  <a:srgbClr val="000000"/>
                </a:solidFill>
                <a:latin typeface="+mj-lt"/>
              </a:rPr>
              <a:t>keine</a:t>
            </a:r>
            <a:r>
              <a:rPr lang="de-DE" b="1" dirty="0" smtClean="0">
                <a:solidFill>
                  <a:srgbClr val="000000"/>
                </a:solidFill>
                <a:latin typeface="+mj-lt"/>
              </a:rPr>
              <a:t> Änderung </a:t>
            </a:r>
            <a:r>
              <a:rPr lang="de-DE" b="1" dirty="0">
                <a:solidFill>
                  <a:srgbClr val="000000"/>
                </a:solidFill>
                <a:latin typeface="+mj-lt"/>
              </a:rPr>
              <a:t>bzgl. Mindestbodenbedeckung bei schweren Böden (ab Ernte der Hauptfrucht bis 1.10</a:t>
            </a:r>
            <a:r>
              <a:rPr lang="de-DE" b="1" dirty="0" smtClean="0">
                <a:solidFill>
                  <a:srgbClr val="000000"/>
                </a:solidFill>
                <a:latin typeface="+mj-lt"/>
              </a:rPr>
              <a:t>.)</a:t>
            </a:r>
            <a:endParaRPr lang="de-DE" dirty="0">
              <a:solidFill>
                <a:srgbClr val="000000"/>
              </a:solidFill>
              <a:latin typeface="+mj-lt"/>
            </a:endParaRPr>
          </a:p>
        </p:txBody>
      </p:sp>
    </p:spTree>
    <p:extLst>
      <p:ext uri="{BB962C8B-B14F-4D97-AF65-F5344CB8AC3E}">
        <p14:creationId xmlns:p14="http://schemas.microsoft.com/office/powerpoint/2010/main" val="6627428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4770152" cy="461665"/>
          </a:xfrm>
          <a:prstGeom prst="rect">
            <a:avLst/>
          </a:prstGeom>
        </p:spPr>
        <p:txBody>
          <a:bodyPr wrap="none">
            <a:spAutoFit/>
          </a:bodyPr>
          <a:lstStyle/>
          <a:p>
            <a:r>
              <a:rPr lang="de-DE" sz="2400" b="1" dirty="0" smtClean="0">
                <a:solidFill>
                  <a:prstClr val="black"/>
                </a:solidFill>
                <a:latin typeface="Calibri"/>
              </a:rPr>
              <a:t>„Konditionalität – GLÖZ-Standards “</a:t>
            </a:r>
            <a:endParaRPr lang="de-DE" dirty="0"/>
          </a:p>
        </p:txBody>
      </p:sp>
      <p:sp>
        <p:nvSpPr>
          <p:cNvPr id="2" name="Textfeld 1"/>
          <p:cNvSpPr txBox="1"/>
          <p:nvPr/>
        </p:nvSpPr>
        <p:spPr>
          <a:xfrm>
            <a:off x="827088" y="1651953"/>
            <a:ext cx="7352636" cy="369332"/>
          </a:xfrm>
          <a:prstGeom prst="rect">
            <a:avLst/>
          </a:prstGeom>
          <a:noFill/>
        </p:spPr>
        <p:txBody>
          <a:bodyPr wrap="square" rtlCol="0">
            <a:spAutoFit/>
          </a:bodyPr>
          <a:lstStyle/>
          <a:p>
            <a:r>
              <a:rPr lang="de-DE" b="1" dirty="0" smtClean="0">
                <a:latin typeface="+mj-lt"/>
              </a:rPr>
              <a:t>Änderungen bei GLÖZ 6 (Mindestbodenbedeckung) ab 2025</a:t>
            </a:r>
            <a:endParaRPr lang="de-DE" b="1" dirty="0">
              <a:latin typeface="+mj-lt"/>
            </a:endParaRPr>
          </a:p>
        </p:txBody>
      </p:sp>
      <p:sp>
        <p:nvSpPr>
          <p:cNvPr id="3" name="Rechteck 2"/>
          <p:cNvSpPr/>
          <p:nvPr/>
        </p:nvSpPr>
        <p:spPr>
          <a:xfrm>
            <a:off x="644435" y="2193035"/>
            <a:ext cx="8229600"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bei Ackerland </a:t>
            </a:r>
            <a:r>
              <a:rPr lang="de-DE" dirty="0">
                <a:solidFill>
                  <a:srgbClr val="000000"/>
                </a:solidFill>
              </a:rPr>
              <a:t>mit zur Bestellung im Folgejahr vorgeformten Dämmen ist vom 15.11. bis zum 31.12. </a:t>
            </a:r>
            <a:r>
              <a:rPr lang="de-DE" dirty="0" smtClean="0">
                <a:solidFill>
                  <a:srgbClr val="000000"/>
                </a:solidFill>
              </a:rPr>
              <a:t>eine (Selbst-)Begrünung </a:t>
            </a:r>
            <a:r>
              <a:rPr lang="de-DE" dirty="0">
                <a:solidFill>
                  <a:srgbClr val="000000"/>
                </a:solidFill>
              </a:rPr>
              <a:t>zwischen den Dämmen </a:t>
            </a:r>
            <a:r>
              <a:rPr lang="de-DE" dirty="0" smtClean="0">
                <a:solidFill>
                  <a:srgbClr val="000000"/>
                </a:solidFill>
              </a:rPr>
              <a:t>zuzulassen</a:t>
            </a:r>
          </a:p>
          <a:p>
            <a:pPr marL="285750" indent="-285750">
              <a:lnSpc>
                <a:spcPct val="150000"/>
              </a:lnSpc>
              <a:buFont typeface="Arial" panose="020B0604020202020204" pitchFamily="34" charset="0"/>
              <a:buChar char="•"/>
            </a:pPr>
            <a:r>
              <a:rPr lang="de-DE" dirty="0" smtClean="0">
                <a:solidFill>
                  <a:srgbClr val="000000"/>
                </a:solidFill>
              </a:rPr>
              <a:t>Ackerland </a:t>
            </a:r>
            <a:r>
              <a:rPr lang="de-DE" dirty="0">
                <a:solidFill>
                  <a:srgbClr val="000000"/>
                </a:solidFill>
              </a:rPr>
              <a:t>mit frühen Sommerkulturen im Folgejahr, Mindestbodenbedeckung nach der Ernte der Hauptkultur bis </a:t>
            </a:r>
            <a:r>
              <a:rPr lang="de-DE" dirty="0" smtClean="0">
                <a:solidFill>
                  <a:srgbClr val="000000"/>
                </a:solidFill>
              </a:rPr>
              <a:t>15.10.</a:t>
            </a:r>
          </a:p>
          <a:p>
            <a:pPr marL="285750" indent="-285750">
              <a:lnSpc>
                <a:spcPct val="150000"/>
              </a:lnSpc>
              <a:buFont typeface="Arial" panose="020B0604020202020204" pitchFamily="34" charset="0"/>
              <a:buChar char="•"/>
            </a:pPr>
            <a:r>
              <a:rPr lang="de-DE" dirty="0" smtClean="0">
                <a:solidFill>
                  <a:srgbClr val="000000"/>
                </a:solidFill>
              </a:rPr>
              <a:t>Obstbaumkulturen </a:t>
            </a:r>
            <a:r>
              <a:rPr lang="de-DE" dirty="0">
                <a:solidFill>
                  <a:srgbClr val="000000"/>
                </a:solidFill>
              </a:rPr>
              <a:t>und Weinbauflächen: Zeitraum v. 15.11. bis </a:t>
            </a:r>
            <a:r>
              <a:rPr lang="de-DE" b="1" dirty="0" smtClean="0">
                <a:solidFill>
                  <a:srgbClr val="000000"/>
                </a:solidFill>
                <a:latin typeface="+mj-lt"/>
              </a:rPr>
              <a:t>31.12</a:t>
            </a:r>
            <a:r>
              <a:rPr lang="de-DE" dirty="0" smtClean="0">
                <a:solidFill>
                  <a:srgbClr val="000000"/>
                </a:solidFill>
              </a:rPr>
              <a:t>. (bisher 15.01.)</a:t>
            </a:r>
          </a:p>
          <a:p>
            <a:pPr marL="285750" indent="-285750">
              <a:lnSpc>
                <a:spcPct val="150000"/>
              </a:lnSpc>
              <a:buFont typeface="Arial" panose="020B0604020202020204" pitchFamily="34" charset="0"/>
              <a:buChar char="•"/>
            </a:pPr>
            <a:r>
              <a:rPr lang="de-DE" dirty="0" smtClean="0">
                <a:solidFill>
                  <a:srgbClr val="000000"/>
                </a:solidFill>
              </a:rPr>
              <a:t>Ausnahme </a:t>
            </a:r>
            <a:r>
              <a:rPr lang="de-DE" dirty="0">
                <a:solidFill>
                  <a:srgbClr val="000000"/>
                </a:solidFill>
              </a:rPr>
              <a:t>vom Pflegeverbotszeitraum bei bewirtschafteten Streuobstflächen, auf denen der Aufwuchs nicht genutzt </a:t>
            </a:r>
            <a:r>
              <a:rPr lang="de-DE" dirty="0" smtClean="0">
                <a:solidFill>
                  <a:srgbClr val="000000"/>
                </a:solidFill>
              </a:rPr>
              <a:t>wird (Streuobst ohne Wiesennutzung NC 481)</a:t>
            </a:r>
          </a:p>
        </p:txBody>
      </p:sp>
    </p:spTree>
    <p:extLst>
      <p:ext uri="{BB962C8B-B14F-4D97-AF65-F5344CB8AC3E}">
        <p14:creationId xmlns:p14="http://schemas.microsoft.com/office/powerpoint/2010/main" val="12199089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4770152" cy="461665"/>
          </a:xfrm>
          <a:prstGeom prst="rect">
            <a:avLst/>
          </a:prstGeom>
        </p:spPr>
        <p:txBody>
          <a:bodyPr wrap="none">
            <a:spAutoFit/>
          </a:bodyPr>
          <a:lstStyle/>
          <a:p>
            <a:r>
              <a:rPr lang="de-DE" sz="2400" b="1" dirty="0" smtClean="0">
                <a:solidFill>
                  <a:prstClr val="black"/>
                </a:solidFill>
                <a:latin typeface="Calibri"/>
              </a:rPr>
              <a:t>„Konditionalität – GLÖZ-Standards “</a:t>
            </a:r>
            <a:endParaRPr lang="de-DE" dirty="0"/>
          </a:p>
        </p:txBody>
      </p:sp>
      <p:sp>
        <p:nvSpPr>
          <p:cNvPr id="2" name="Textfeld 1"/>
          <p:cNvSpPr txBox="1"/>
          <p:nvPr/>
        </p:nvSpPr>
        <p:spPr>
          <a:xfrm>
            <a:off x="827088" y="1651953"/>
            <a:ext cx="7352636" cy="369332"/>
          </a:xfrm>
          <a:prstGeom prst="rect">
            <a:avLst/>
          </a:prstGeom>
          <a:noFill/>
        </p:spPr>
        <p:txBody>
          <a:bodyPr wrap="square" rtlCol="0">
            <a:spAutoFit/>
          </a:bodyPr>
          <a:lstStyle/>
          <a:p>
            <a:r>
              <a:rPr lang="de-DE" b="1" dirty="0" smtClean="0">
                <a:latin typeface="+mj-lt"/>
              </a:rPr>
              <a:t>Änderungen bei GLÖZ 6 (Mindestbodenbedeckung) ab 2025</a:t>
            </a:r>
            <a:endParaRPr lang="de-DE" b="1" dirty="0">
              <a:latin typeface="+mj-lt"/>
            </a:endParaRPr>
          </a:p>
        </p:txBody>
      </p:sp>
      <p:sp>
        <p:nvSpPr>
          <p:cNvPr id="3" name="Rechteck 2"/>
          <p:cNvSpPr/>
          <p:nvPr/>
        </p:nvSpPr>
        <p:spPr>
          <a:xfrm>
            <a:off x="827089" y="2193035"/>
            <a:ext cx="7809836"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Stillgelegtes Ackerland: außerhalb </a:t>
            </a:r>
            <a:r>
              <a:rPr lang="de-DE" dirty="0">
                <a:solidFill>
                  <a:srgbClr val="000000"/>
                </a:solidFill>
              </a:rPr>
              <a:t>des Pflegeverbotszeitraums ist ein Umbruch mit unverzüglich folgender Aussaat oder </a:t>
            </a:r>
            <a:r>
              <a:rPr lang="de-DE" dirty="0" smtClean="0">
                <a:solidFill>
                  <a:srgbClr val="000000"/>
                </a:solidFill>
              </a:rPr>
              <a:t>Selbstbegrünung zu </a:t>
            </a:r>
            <a:r>
              <a:rPr lang="de-DE" dirty="0">
                <a:solidFill>
                  <a:srgbClr val="000000"/>
                </a:solidFill>
              </a:rPr>
              <a:t>Pflegezwecken, zur Erfüllung von Verpflichtungen im Rahmen von </a:t>
            </a:r>
            <a:r>
              <a:rPr lang="de-DE" dirty="0" smtClean="0">
                <a:solidFill>
                  <a:srgbClr val="000000"/>
                </a:solidFill>
              </a:rPr>
              <a:t>AUKM (z.B. FAKT / LPR) </a:t>
            </a:r>
            <a:r>
              <a:rPr lang="de-DE" dirty="0">
                <a:solidFill>
                  <a:srgbClr val="000000"/>
                </a:solidFill>
              </a:rPr>
              <a:t>oder ÖR </a:t>
            </a:r>
            <a:r>
              <a:rPr lang="de-DE" dirty="0" smtClean="0">
                <a:solidFill>
                  <a:srgbClr val="000000"/>
                </a:solidFill>
              </a:rPr>
              <a:t>1b, zulässig</a:t>
            </a:r>
          </a:p>
          <a:p>
            <a:pPr marL="285750" indent="-285750">
              <a:lnSpc>
                <a:spcPct val="150000"/>
              </a:lnSpc>
              <a:buFont typeface="Arial" panose="020B0604020202020204" pitchFamily="34" charset="0"/>
              <a:buChar char="•"/>
            </a:pPr>
            <a:r>
              <a:rPr lang="de-DE" dirty="0" smtClean="0">
                <a:solidFill>
                  <a:srgbClr val="000000"/>
                </a:solidFill>
              </a:rPr>
              <a:t>Pflegemaßnahmen </a:t>
            </a:r>
            <a:r>
              <a:rPr lang="de-DE" dirty="0">
                <a:solidFill>
                  <a:srgbClr val="000000"/>
                </a:solidFill>
              </a:rPr>
              <a:t>sind auch innerhalb Pflegeverbotszeitraum bei Ackerbrachen zur Erfüllung von Verpflichtungen aus AUKM bzw. vergleichbarer freiwilliger Maßnahmen zulässig, soweit diese Bestandteil der Verpflichtungen </a:t>
            </a:r>
            <a:r>
              <a:rPr lang="de-DE" dirty="0" smtClean="0">
                <a:solidFill>
                  <a:srgbClr val="000000"/>
                </a:solidFill>
              </a:rPr>
              <a:t>sind</a:t>
            </a:r>
            <a:endParaRPr lang="de-DE" dirty="0">
              <a:solidFill>
                <a:srgbClr val="000000"/>
              </a:solidFill>
            </a:endParaRPr>
          </a:p>
        </p:txBody>
      </p:sp>
    </p:spTree>
    <p:extLst>
      <p:ext uri="{BB962C8B-B14F-4D97-AF65-F5344CB8AC3E}">
        <p14:creationId xmlns:p14="http://schemas.microsoft.com/office/powerpoint/2010/main" val="13015344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4770152" cy="461665"/>
          </a:xfrm>
          <a:prstGeom prst="rect">
            <a:avLst/>
          </a:prstGeom>
        </p:spPr>
        <p:txBody>
          <a:bodyPr wrap="none">
            <a:spAutoFit/>
          </a:bodyPr>
          <a:lstStyle/>
          <a:p>
            <a:r>
              <a:rPr lang="de-DE" sz="2400" b="1" dirty="0" smtClean="0">
                <a:solidFill>
                  <a:prstClr val="black"/>
                </a:solidFill>
                <a:latin typeface="Calibri"/>
              </a:rPr>
              <a:t>„Konditionalität – GLÖZ-Standards “</a:t>
            </a:r>
            <a:endParaRPr lang="de-DE" dirty="0"/>
          </a:p>
        </p:txBody>
      </p:sp>
      <p:sp>
        <p:nvSpPr>
          <p:cNvPr id="2" name="Textfeld 1"/>
          <p:cNvSpPr txBox="1"/>
          <p:nvPr/>
        </p:nvSpPr>
        <p:spPr>
          <a:xfrm>
            <a:off x="827088" y="1651953"/>
            <a:ext cx="7352636" cy="369332"/>
          </a:xfrm>
          <a:prstGeom prst="rect">
            <a:avLst/>
          </a:prstGeom>
          <a:noFill/>
        </p:spPr>
        <p:txBody>
          <a:bodyPr wrap="square" rtlCol="0">
            <a:spAutoFit/>
          </a:bodyPr>
          <a:lstStyle/>
          <a:p>
            <a:r>
              <a:rPr lang="de-DE" b="1" dirty="0" smtClean="0">
                <a:latin typeface="+mj-lt"/>
              </a:rPr>
              <a:t>Änderungen bei GLÖZ 7 (Fruchtwechsel) ab 2025</a:t>
            </a:r>
            <a:endParaRPr lang="de-DE" b="1" dirty="0">
              <a:latin typeface="+mj-lt"/>
            </a:endParaRPr>
          </a:p>
        </p:txBody>
      </p:sp>
      <p:sp>
        <p:nvSpPr>
          <p:cNvPr id="8" name="Rechteck 7"/>
          <p:cNvSpPr/>
          <p:nvPr/>
        </p:nvSpPr>
        <p:spPr>
          <a:xfrm>
            <a:off x="827088" y="2267447"/>
            <a:ext cx="7543828" cy="3600986"/>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a:t>Auf jedem Ackerschlag müssen im </a:t>
            </a:r>
            <a:r>
              <a:rPr lang="de-DE" dirty="0" smtClean="0"/>
              <a:t>Zeitraum von </a:t>
            </a:r>
            <a:r>
              <a:rPr lang="de-DE" b="1" dirty="0" smtClean="0">
                <a:latin typeface="+mj-lt"/>
              </a:rPr>
              <a:t>3 </a:t>
            </a:r>
            <a:r>
              <a:rPr lang="de-DE" b="1" dirty="0">
                <a:latin typeface="+mj-lt"/>
              </a:rPr>
              <a:t>aufeinanderfolgenden Jahren </a:t>
            </a:r>
            <a:r>
              <a:rPr lang="de-DE" b="1" dirty="0" smtClean="0">
                <a:latin typeface="+mj-lt"/>
              </a:rPr>
              <a:t>mindestens 2 </a:t>
            </a:r>
            <a:r>
              <a:rPr lang="de-DE" b="1" dirty="0">
                <a:latin typeface="+mj-lt"/>
              </a:rPr>
              <a:t>verschiedene </a:t>
            </a:r>
            <a:r>
              <a:rPr lang="de-DE" b="1" dirty="0" smtClean="0">
                <a:latin typeface="+mj-lt"/>
              </a:rPr>
              <a:t>Hauptkulturen</a:t>
            </a:r>
            <a:r>
              <a:rPr lang="de-DE" dirty="0" smtClean="0"/>
              <a:t> angebaut werden. (Schlaggenau)</a:t>
            </a:r>
          </a:p>
          <a:p>
            <a:pPr marL="285750" indent="-285750">
              <a:lnSpc>
                <a:spcPct val="150000"/>
              </a:lnSpc>
              <a:buFont typeface="Arial" panose="020B0604020202020204" pitchFamily="34" charset="0"/>
              <a:buChar char="•"/>
            </a:pPr>
            <a:r>
              <a:rPr lang="de-DE" dirty="0" smtClean="0"/>
              <a:t>Auf </a:t>
            </a:r>
            <a:r>
              <a:rPr lang="de-DE" dirty="0"/>
              <a:t>mindestens </a:t>
            </a:r>
            <a:r>
              <a:rPr lang="de-DE" b="1" dirty="0">
                <a:latin typeface="+mj-lt"/>
              </a:rPr>
              <a:t>33 Prozent des </a:t>
            </a:r>
            <a:r>
              <a:rPr lang="de-DE" b="1" dirty="0" smtClean="0">
                <a:latin typeface="+mj-lt"/>
              </a:rPr>
              <a:t>Ackerlandes </a:t>
            </a:r>
            <a:r>
              <a:rPr lang="de-DE" dirty="0" smtClean="0"/>
              <a:t>des </a:t>
            </a:r>
            <a:r>
              <a:rPr lang="de-DE" dirty="0"/>
              <a:t>Betriebes ist ein jährlicher Wechsel </a:t>
            </a:r>
            <a:r>
              <a:rPr lang="de-DE" dirty="0" smtClean="0"/>
              <a:t>der Hauptkultur </a:t>
            </a:r>
            <a:r>
              <a:rPr lang="de-DE" dirty="0"/>
              <a:t>vorzunehmen </a:t>
            </a:r>
            <a:endParaRPr lang="de-DE" dirty="0" smtClean="0"/>
          </a:p>
          <a:p>
            <a:pPr marL="742950" lvl="1" indent="-285750">
              <a:lnSpc>
                <a:spcPct val="150000"/>
              </a:lnSpc>
              <a:buFont typeface="Wingdings" panose="05000000000000000000" pitchFamily="2" charset="2"/>
              <a:buChar char="Ø"/>
            </a:pPr>
            <a:r>
              <a:rPr lang="de-DE" dirty="0" smtClean="0"/>
              <a:t>oder </a:t>
            </a:r>
            <a:r>
              <a:rPr lang="de-DE" dirty="0"/>
              <a:t>vor dem </a:t>
            </a:r>
            <a:r>
              <a:rPr lang="de-DE" dirty="0" smtClean="0"/>
              <a:t>erneuten Anbau </a:t>
            </a:r>
            <a:r>
              <a:rPr lang="de-DE" dirty="0"/>
              <a:t>derselben Hauptkultur </a:t>
            </a:r>
            <a:r>
              <a:rPr lang="de-DE" dirty="0" smtClean="0"/>
              <a:t>eine Zwischenfrucht anzubauen, die </a:t>
            </a:r>
            <a:r>
              <a:rPr lang="de-DE" dirty="0"/>
              <a:t>mindestens bis zum </a:t>
            </a:r>
            <a:r>
              <a:rPr lang="de-DE" dirty="0" smtClean="0"/>
              <a:t>Ablauf des </a:t>
            </a:r>
            <a:r>
              <a:rPr lang="de-DE" dirty="0"/>
              <a:t>31. Dezember auf der Fläche </a:t>
            </a:r>
            <a:r>
              <a:rPr lang="de-DE" dirty="0" smtClean="0"/>
              <a:t>vorhanden ist.</a:t>
            </a:r>
          </a:p>
          <a:p>
            <a:pPr>
              <a:lnSpc>
                <a:spcPct val="150000"/>
              </a:lnSpc>
            </a:pPr>
            <a:endParaRPr lang="de-DE" sz="800" dirty="0" smtClean="0"/>
          </a:p>
        </p:txBody>
      </p:sp>
    </p:spTree>
    <p:extLst>
      <p:ext uri="{BB962C8B-B14F-4D97-AF65-F5344CB8AC3E}">
        <p14:creationId xmlns:p14="http://schemas.microsoft.com/office/powerpoint/2010/main" val="18636699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4770152" cy="461665"/>
          </a:xfrm>
          <a:prstGeom prst="rect">
            <a:avLst/>
          </a:prstGeom>
        </p:spPr>
        <p:txBody>
          <a:bodyPr wrap="none">
            <a:spAutoFit/>
          </a:bodyPr>
          <a:lstStyle/>
          <a:p>
            <a:r>
              <a:rPr lang="de-DE" sz="2400" b="1" dirty="0" smtClean="0">
                <a:solidFill>
                  <a:prstClr val="black"/>
                </a:solidFill>
                <a:latin typeface="Calibri"/>
              </a:rPr>
              <a:t>„Konditionalität – GLÖZ-Standards “</a:t>
            </a:r>
            <a:endParaRPr lang="de-DE" dirty="0"/>
          </a:p>
        </p:txBody>
      </p:sp>
      <p:sp>
        <p:nvSpPr>
          <p:cNvPr id="2" name="Textfeld 1"/>
          <p:cNvSpPr txBox="1"/>
          <p:nvPr/>
        </p:nvSpPr>
        <p:spPr>
          <a:xfrm>
            <a:off x="827088" y="1651953"/>
            <a:ext cx="7352636" cy="369332"/>
          </a:xfrm>
          <a:prstGeom prst="rect">
            <a:avLst/>
          </a:prstGeom>
          <a:noFill/>
        </p:spPr>
        <p:txBody>
          <a:bodyPr wrap="square" rtlCol="0">
            <a:spAutoFit/>
          </a:bodyPr>
          <a:lstStyle/>
          <a:p>
            <a:r>
              <a:rPr lang="de-DE" b="1" dirty="0" smtClean="0">
                <a:latin typeface="+mj-lt"/>
              </a:rPr>
              <a:t>Änderungen bei GLÖZ 7 (Fruchtwechsel) ab 2025</a:t>
            </a:r>
            <a:endParaRPr lang="de-DE" b="1" dirty="0">
              <a:latin typeface="+mj-lt"/>
            </a:endParaRPr>
          </a:p>
        </p:txBody>
      </p:sp>
      <p:sp>
        <p:nvSpPr>
          <p:cNvPr id="9" name="Rechteck 8"/>
          <p:cNvSpPr/>
          <p:nvPr/>
        </p:nvSpPr>
        <p:spPr>
          <a:xfrm>
            <a:off x="371981" y="2346033"/>
            <a:ext cx="8262850" cy="923330"/>
          </a:xfrm>
          <a:prstGeom prst="rect">
            <a:avLst/>
          </a:prstGeom>
          <a:ln>
            <a:solidFill>
              <a:srgbClr val="000000"/>
            </a:solidFill>
          </a:ln>
        </p:spPr>
        <p:txBody>
          <a:bodyPr wrap="square">
            <a:spAutoFit/>
          </a:bodyPr>
          <a:lstStyle/>
          <a:p>
            <a:pPr algn="ctr">
              <a:lnSpc>
                <a:spcPct val="150000"/>
              </a:lnSpc>
            </a:pPr>
            <a:r>
              <a:rPr lang="de-DE" u="sng" dirty="0"/>
              <a:t>Hinweis: </a:t>
            </a:r>
            <a:r>
              <a:rPr lang="de-DE" dirty="0"/>
              <a:t>Hauptkultur ist die Kultur, die in der Zeit vom 1. Juni bis zum 15. Juli des Jahres am längsten auf der Fläche steht.</a:t>
            </a:r>
          </a:p>
        </p:txBody>
      </p:sp>
      <p:sp>
        <p:nvSpPr>
          <p:cNvPr id="3" name="Rechteck 2"/>
          <p:cNvSpPr/>
          <p:nvPr/>
        </p:nvSpPr>
        <p:spPr>
          <a:xfrm>
            <a:off x="827088" y="3594112"/>
            <a:ext cx="7352636" cy="830997"/>
          </a:xfrm>
          <a:prstGeom prst="rect">
            <a:avLst/>
          </a:prstGeom>
        </p:spPr>
        <p:txBody>
          <a:bodyPr wrap="square">
            <a:spAutoFit/>
          </a:bodyPr>
          <a:lstStyle/>
          <a:p>
            <a:endParaRPr lang="de-DE" sz="1200" dirty="0">
              <a:solidFill>
                <a:srgbClr val="000000"/>
              </a:solidFill>
              <a:latin typeface="BaWue Sans"/>
            </a:endParaRPr>
          </a:p>
          <a:p>
            <a:pPr marL="285750" indent="-285750">
              <a:buFont typeface="Arial" panose="020B0604020202020204" pitchFamily="34" charset="0"/>
              <a:buChar char="•"/>
            </a:pPr>
            <a:r>
              <a:rPr lang="de-DE" dirty="0" smtClean="0">
                <a:solidFill>
                  <a:srgbClr val="000000"/>
                </a:solidFill>
              </a:rPr>
              <a:t>keine Änderungen </a:t>
            </a:r>
            <a:r>
              <a:rPr lang="de-DE" dirty="0">
                <a:solidFill>
                  <a:srgbClr val="000000"/>
                </a:solidFill>
              </a:rPr>
              <a:t>bzgl. den betrieblichen Ausnahmen (10 ha AF</a:t>
            </a:r>
            <a:r>
              <a:rPr lang="de-DE" dirty="0" smtClean="0">
                <a:solidFill>
                  <a:srgbClr val="000000"/>
                </a:solidFill>
              </a:rPr>
              <a:t>, 75% der LF als Grünland oder Ackerfutter, Ökobetriebe </a:t>
            </a:r>
            <a:r>
              <a:rPr lang="de-DE" dirty="0">
                <a:solidFill>
                  <a:srgbClr val="000000"/>
                </a:solidFill>
              </a:rPr>
              <a:t>…)</a:t>
            </a:r>
          </a:p>
        </p:txBody>
      </p:sp>
    </p:spTree>
    <p:extLst>
      <p:ext uri="{BB962C8B-B14F-4D97-AF65-F5344CB8AC3E}">
        <p14:creationId xmlns:p14="http://schemas.microsoft.com/office/powerpoint/2010/main" val="2026308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4770152" cy="461665"/>
          </a:xfrm>
          <a:prstGeom prst="rect">
            <a:avLst/>
          </a:prstGeom>
        </p:spPr>
        <p:txBody>
          <a:bodyPr wrap="none">
            <a:spAutoFit/>
          </a:bodyPr>
          <a:lstStyle/>
          <a:p>
            <a:r>
              <a:rPr lang="de-DE" sz="2400" b="1" dirty="0" smtClean="0">
                <a:solidFill>
                  <a:prstClr val="black"/>
                </a:solidFill>
                <a:latin typeface="Calibri"/>
              </a:rPr>
              <a:t>„Konditionalität – GLÖZ-Standards “</a:t>
            </a:r>
            <a:endParaRPr lang="de-DE" dirty="0"/>
          </a:p>
        </p:txBody>
      </p:sp>
      <p:sp>
        <p:nvSpPr>
          <p:cNvPr id="2" name="Textfeld 1"/>
          <p:cNvSpPr txBox="1"/>
          <p:nvPr/>
        </p:nvSpPr>
        <p:spPr>
          <a:xfrm>
            <a:off x="827088" y="1651953"/>
            <a:ext cx="7352636" cy="369332"/>
          </a:xfrm>
          <a:prstGeom prst="rect">
            <a:avLst/>
          </a:prstGeom>
          <a:noFill/>
        </p:spPr>
        <p:txBody>
          <a:bodyPr wrap="square" rtlCol="0">
            <a:spAutoFit/>
          </a:bodyPr>
          <a:lstStyle/>
          <a:p>
            <a:r>
              <a:rPr lang="de-DE" b="1" dirty="0" smtClean="0">
                <a:latin typeface="+mj-lt"/>
              </a:rPr>
              <a:t>Änderungen bei GLÖZ 8 (Landschaftselemente) ab 2025</a:t>
            </a:r>
            <a:endParaRPr lang="de-DE" b="1" dirty="0">
              <a:latin typeface="+mj-lt"/>
            </a:endParaRPr>
          </a:p>
        </p:txBody>
      </p:sp>
      <p:sp>
        <p:nvSpPr>
          <p:cNvPr id="7" name="Rechteck 6"/>
          <p:cNvSpPr/>
          <p:nvPr/>
        </p:nvSpPr>
        <p:spPr>
          <a:xfrm>
            <a:off x="827088" y="2535065"/>
            <a:ext cx="7543829" cy="1200329"/>
          </a:xfrm>
          <a:prstGeom prst="rect">
            <a:avLst/>
          </a:prstGeom>
        </p:spPr>
        <p:txBody>
          <a:bodyPr wrap="square">
            <a:spAutoFit/>
          </a:bodyPr>
          <a:lstStyle/>
          <a:p>
            <a:pPr marL="285750" indent="-285750">
              <a:buFont typeface="Arial" panose="020B0604020202020204" pitchFamily="34" charset="0"/>
              <a:buChar char="•"/>
            </a:pPr>
            <a:r>
              <a:rPr lang="de-DE" dirty="0" smtClean="0">
                <a:solidFill>
                  <a:srgbClr val="000000"/>
                </a:solidFill>
              </a:rPr>
              <a:t>Wegfall </a:t>
            </a:r>
            <a:r>
              <a:rPr lang="de-DE" dirty="0">
                <a:solidFill>
                  <a:srgbClr val="000000"/>
                </a:solidFill>
              </a:rPr>
              <a:t>der Anforderung „Mindestanteil von nichtproduktiven Flächen</a:t>
            </a:r>
            <a:r>
              <a:rPr lang="de-DE" dirty="0" smtClean="0">
                <a:solidFill>
                  <a:srgbClr val="000000"/>
                </a:solidFill>
              </a:rPr>
              <a:t>“</a:t>
            </a:r>
          </a:p>
          <a:p>
            <a:endParaRPr lang="de-DE" dirty="0" smtClean="0">
              <a:solidFill>
                <a:srgbClr val="000000"/>
              </a:solidFill>
            </a:endParaRPr>
          </a:p>
          <a:p>
            <a:endParaRPr lang="de-DE" dirty="0">
              <a:solidFill>
                <a:srgbClr val="000000"/>
              </a:solidFill>
            </a:endParaRPr>
          </a:p>
          <a:p>
            <a:r>
              <a:rPr lang="de-DE" dirty="0" smtClean="0">
                <a:solidFill>
                  <a:srgbClr val="000000"/>
                </a:solidFill>
              </a:rPr>
              <a:t>		</a:t>
            </a:r>
            <a:r>
              <a:rPr lang="de-DE" b="1" dirty="0" smtClean="0">
                <a:solidFill>
                  <a:srgbClr val="000000"/>
                </a:solidFill>
                <a:latin typeface="+mj-lt"/>
              </a:rPr>
              <a:t>Keine 4% Pflichtstilllegung mehr!</a:t>
            </a:r>
            <a:endParaRPr lang="de-DE" b="1" dirty="0">
              <a:solidFill>
                <a:srgbClr val="000000"/>
              </a:solidFill>
              <a:latin typeface="+mj-lt"/>
            </a:endParaRPr>
          </a:p>
        </p:txBody>
      </p:sp>
      <p:sp>
        <p:nvSpPr>
          <p:cNvPr id="8" name="Pfeil nach rechts 7"/>
          <p:cNvSpPr/>
          <p:nvPr/>
        </p:nvSpPr>
        <p:spPr>
          <a:xfrm>
            <a:off x="1529542" y="3391593"/>
            <a:ext cx="1030778" cy="343801"/>
          </a:xfrm>
          <a:prstGeom prst="rightArrow">
            <a:avLst/>
          </a:prstGeom>
          <a:solidFill>
            <a:srgbClr val="E80000"/>
          </a:solidFill>
          <a:ln>
            <a:solidFill>
              <a:srgbClr val="E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81635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10" name="Rechteck 9"/>
          <p:cNvSpPr/>
          <p:nvPr/>
        </p:nvSpPr>
        <p:spPr>
          <a:xfrm>
            <a:off x="827088" y="1071249"/>
            <a:ext cx="5064528" cy="461665"/>
          </a:xfrm>
          <a:prstGeom prst="rect">
            <a:avLst/>
          </a:prstGeom>
        </p:spPr>
        <p:txBody>
          <a:bodyPr wrap="none">
            <a:spAutoFit/>
          </a:bodyPr>
          <a:lstStyle/>
          <a:p>
            <a:r>
              <a:rPr lang="de-DE" sz="2400" b="1" dirty="0" smtClean="0">
                <a:solidFill>
                  <a:prstClr val="black"/>
                </a:solidFill>
                <a:latin typeface="Calibri"/>
              </a:rPr>
              <a:t>„Fristen / Änderung </a:t>
            </a:r>
            <a:r>
              <a:rPr lang="de-DE" sz="2400" b="1" dirty="0">
                <a:solidFill>
                  <a:prstClr val="black"/>
                </a:solidFill>
                <a:latin typeface="Calibri"/>
              </a:rPr>
              <a:t>Antragsangaben “</a:t>
            </a:r>
            <a:endParaRPr lang="de-DE" dirty="0"/>
          </a:p>
        </p:txBody>
      </p:sp>
      <p:sp>
        <p:nvSpPr>
          <p:cNvPr id="12" name="Rechteck 11"/>
          <p:cNvSpPr/>
          <p:nvPr/>
        </p:nvSpPr>
        <p:spPr>
          <a:xfrm>
            <a:off x="679550" y="1532914"/>
            <a:ext cx="7518890" cy="4204356"/>
          </a:xfrm>
          <a:prstGeom prst="rect">
            <a:avLst/>
          </a:prstGeom>
        </p:spPr>
        <p:txBody>
          <a:bodyPr wrap="square">
            <a:spAutoFit/>
          </a:bodyPr>
          <a:lstStyle/>
          <a:p>
            <a:pPr marL="285750" indent="-285750">
              <a:lnSpc>
                <a:spcPct val="150000"/>
              </a:lnSpc>
              <a:buFont typeface="Arial" panose="020B0604020202020204" pitchFamily="34" charset="0"/>
              <a:buChar char="•"/>
            </a:pPr>
            <a:r>
              <a:rPr lang="de-DE" b="1" u="sng" dirty="0" smtClean="0">
                <a:solidFill>
                  <a:srgbClr val="000000"/>
                </a:solidFill>
                <a:latin typeface="+mj-lt"/>
              </a:rPr>
              <a:t>bis </a:t>
            </a:r>
            <a:r>
              <a:rPr lang="de-DE" b="1" u="sng" dirty="0">
                <a:solidFill>
                  <a:srgbClr val="000000"/>
                </a:solidFill>
                <a:latin typeface="+mj-lt"/>
              </a:rPr>
              <a:t>15. </a:t>
            </a:r>
            <a:r>
              <a:rPr lang="de-DE" b="1" u="sng" dirty="0" smtClean="0">
                <a:solidFill>
                  <a:srgbClr val="000000"/>
                </a:solidFill>
                <a:latin typeface="+mj-lt"/>
              </a:rPr>
              <a:t>Mai:</a:t>
            </a:r>
            <a:r>
              <a:rPr lang="de-DE" b="1" dirty="0" smtClean="0">
                <a:solidFill>
                  <a:srgbClr val="000000"/>
                </a:solidFill>
                <a:latin typeface="+mj-lt"/>
              </a:rPr>
              <a:t> </a:t>
            </a:r>
            <a:r>
              <a:rPr lang="de-DE" dirty="0" smtClean="0">
                <a:solidFill>
                  <a:srgbClr val="000000"/>
                </a:solidFill>
              </a:rPr>
              <a:t>	</a:t>
            </a:r>
          </a:p>
          <a:p>
            <a:pPr marL="1200150" lvl="2" indent="-285750">
              <a:lnSpc>
                <a:spcPct val="150000"/>
              </a:lnSpc>
              <a:buFont typeface="Arial" panose="020B0604020202020204" pitchFamily="34" charset="0"/>
              <a:buChar char="•"/>
            </a:pPr>
            <a:r>
              <a:rPr lang="de-DE" dirty="0" smtClean="0">
                <a:solidFill>
                  <a:srgbClr val="000000"/>
                </a:solidFill>
              </a:rPr>
              <a:t>Einreichung </a:t>
            </a:r>
            <a:r>
              <a:rPr lang="de-DE" dirty="0">
                <a:solidFill>
                  <a:srgbClr val="000000"/>
                </a:solidFill>
              </a:rPr>
              <a:t>GA</a:t>
            </a:r>
          </a:p>
          <a:p>
            <a:pPr marL="285750" indent="-285750">
              <a:lnSpc>
                <a:spcPct val="150000"/>
              </a:lnSpc>
              <a:buFont typeface="Arial" panose="020B0604020202020204" pitchFamily="34" charset="0"/>
              <a:buChar char="•"/>
            </a:pPr>
            <a:r>
              <a:rPr lang="de-DE" b="1" u="sng" dirty="0" smtClean="0">
                <a:solidFill>
                  <a:srgbClr val="000000"/>
                </a:solidFill>
                <a:latin typeface="+mj-lt"/>
              </a:rPr>
              <a:t>15</a:t>
            </a:r>
            <a:r>
              <a:rPr lang="de-DE" b="1" u="sng" dirty="0">
                <a:solidFill>
                  <a:srgbClr val="000000"/>
                </a:solidFill>
                <a:latin typeface="+mj-lt"/>
              </a:rPr>
              <a:t>. -31. </a:t>
            </a:r>
            <a:r>
              <a:rPr lang="de-DE" b="1" u="sng" dirty="0" smtClean="0">
                <a:solidFill>
                  <a:srgbClr val="000000"/>
                </a:solidFill>
                <a:latin typeface="+mj-lt"/>
              </a:rPr>
              <a:t>Mai: </a:t>
            </a:r>
            <a:endParaRPr lang="de-DE" dirty="0" smtClean="0">
              <a:solidFill>
                <a:srgbClr val="000000"/>
              </a:solidFill>
            </a:endParaRPr>
          </a:p>
          <a:p>
            <a:pPr marL="1200150" lvl="2" indent="-285750">
              <a:lnSpc>
                <a:spcPct val="150000"/>
              </a:lnSpc>
              <a:buFont typeface="Arial" panose="020B0604020202020204" pitchFamily="34" charset="0"/>
              <a:buChar char="•"/>
            </a:pPr>
            <a:r>
              <a:rPr lang="de-DE" dirty="0" smtClean="0">
                <a:solidFill>
                  <a:srgbClr val="000000"/>
                </a:solidFill>
              </a:rPr>
              <a:t>Nachmeldung ganzer Anträge</a:t>
            </a:r>
            <a:r>
              <a:rPr lang="de-DE" dirty="0">
                <a:solidFill>
                  <a:srgbClr val="000000"/>
                </a:solidFill>
              </a:rPr>
              <a:t>, </a:t>
            </a:r>
            <a:r>
              <a:rPr lang="de-DE" dirty="0" smtClean="0">
                <a:solidFill>
                  <a:srgbClr val="000000"/>
                </a:solidFill>
              </a:rPr>
              <a:t>Antragsteile (Z.B: FAKT, DZ,…): </a:t>
            </a:r>
          </a:p>
          <a:p>
            <a:pPr lvl="6">
              <a:lnSpc>
                <a:spcPct val="150000"/>
              </a:lnSpc>
            </a:pPr>
            <a:r>
              <a:rPr lang="de-DE" dirty="0" smtClean="0">
                <a:solidFill>
                  <a:srgbClr val="000000"/>
                </a:solidFill>
              </a:rPr>
              <a:t>mit </a:t>
            </a:r>
            <a:r>
              <a:rPr lang="de-DE" dirty="0">
                <a:solidFill>
                  <a:srgbClr val="000000"/>
                </a:solidFill>
              </a:rPr>
              <a:t>1% Kürzung je </a:t>
            </a:r>
            <a:r>
              <a:rPr lang="de-DE" dirty="0" smtClean="0">
                <a:solidFill>
                  <a:srgbClr val="000000"/>
                </a:solidFill>
              </a:rPr>
              <a:t>Kalendertag </a:t>
            </a:r>
            <a:r>
              <a:rPr lang="de-DE" dirty="0">
                <a:solidFill>
                  <a:srgbClr val="000000"/>
                </a:solidFill>
              </a:rPr>
              <a:t>möglich</a:t>
            </a:r>
            <a:r>
              <a:rPr lang="de-DE" dirty="0" smtClean="0">
                <a:solidFill>
                  <a:srgbClr val="000000"/>
                </a:solidFill>
              </a:rPr>
              <a:t>;</a:t>
            </a:r>
          </a:p>
          <a:p>
            <a:pPr marL="1200150" lvl="2" indent="-285750">
              <a:lnSpc>
                <a:spcPct val="150000"/>
              </a:lnSpc>
              <a:buFont typeface="Arial" panose="020B0604020202020204" pitchFamily="34" charset="0"/>
              <a:buChar char="•"/>
            </a:pPr>
            <a:r>
              <a:rPr lang="de-DE" dirty="0" smtClean="0">
                <a:solidFill>
                  <a:srgbClr val="000000"/>
                </a:solidFill>
              </a:rPr>
              <a:t>Nachmeldung </a:t>
            </a:r>
            <a:r>
              <a:rPr lang="de-DE" dirty="0">
                <a:solidFill>
                  <a:srgbClr val="000000"/>
                </a:solidFill>
              </a:rPr>
              <a:t>Flächen </a:t>
            </a:r>
            <a:r>
              <a:rPr lang="de-DE" i="1" dirty="0">
                <a:solidFill>
                  <a:srgbClr val="000000"/>
                </a:solidFill>
              </a:rPr>
              <a:t>(</a:t>
            </a:r>
            <a:r>
              <a:rPr lang="de-DE" i="1" dirty="0" smtClean="0">
                <a:solidFill>
                  <a:srgbClr val="000000"/>
                </a:solidFill>
              </a:rPr>
              <a:t>neue Schläge)</a:t>
            </a:r>
            <a:r>
              <a:rPr lang="de-DE" dirty="0" smtClean="0">
                <a:solidFill>
                  <a:srgbClr val="000000"/>
                </a:solidFill>
              </a:rPr>
              <a:t>:</a:t>
            </a:r>
          </a:p>
          <a:p>
            <a:pPr lvl="4">
              <a:lnSpc>
                <a:spcPct val="150000"/>
              </a:lnSpc>
            </a:pPr>
            <a:r>
              <a:rPr lang="de-DE" dirty="0" smtClean="0">
                <a:solidFill>
                  <a:srgbClr val="000000"/>
                </a:solidFill>
              </a:rPr>
              <a:t>	ohne </a:t>
            </a:r>
            <a:r>
              <a:rPr lang="de-DE" dirty="0">
                <a:solidFill>
                  <a:srgbClr val="000000"/>
                </a:solidFill>
              </a:rPr>
              <a:t>Kürzung möglich</a:t>
            </a:r>
            <a:r>
              <a:rPr lang="de-DE" dirty="0" smtClean="0">
                <a:solidFill>
                  <a:srgbClr val="000000"/>
                </a:solidFill>
              </a:rPr>
              <a:t>;</a:t>
            </a:r>
          </a:p>
          <a:p>
            <a:pPr marL="1200150" lvl="2" indent="-285750">
              <a:lnSpc>
                <a:spcPct val="150000"/>
              </a:lnSpc>
              <a:buFont typeface="Arial" panose="020B0604020202020204" pitchFamily="34" charset="0"/>
              <a:buChar char="•"/>
            </a:pPr>
            <a:r>
              <a:rPr lang="de-DE" dirty="0" smtClean="0">
                <a:solidFill>
                  <a:srgbClr val="000000"/>
                </a:solidFill>
              </a:rPr>
              <a:t>Nachmeldung </a:t>
            </a:r>
            <a:r>
              <a:rPr lang="de-DE" dirty="0">
                <a:solidFill>
                  <a:srgbClr val="000000"/>
                </a:solidFill>
              </a:rPr>
              <a:t>von Tieren: </a:t>
            </a:r>
            <a:r>
              <a:rPr lang="de-DE" dirty="0" smtClean="0">
                <a:solidFill>
                  <a:srgbClr val="000000"/>
                </a:solidFill>
              </a:rPr>
              <a:t> </a:t>
            </a:r>
            <a:r>
              <a:rPr lang="de-DE" u="sng" dirty="0" smtClean="0">
                <a:solidFill>
                  <a:srgbClr val="000000"/>
                </a:solidFill>
              </a:rPr>
              <a:t>nicht</a:t>
            </a:r>
            <a:r>
              <a:rPr lang="de-DE" dirty="0" smtClean="0">
                <a:solidFill>
                  <a:srgbClr val="000000"/>
                </a:solidFill>
              </a:rPr>
              <a:t> </a:t>
            </a:r>
            <a:r>
              <a:rPr lang="de-DE" dirty="0">
                <a:solidFill>
                  <a:srgbClr val="000000"/>
                </a:solidFill>
              </a:rPr>
              <a:t>möglich </a:t>
            </a:r>
          </a:p>
          <a:p>
            <a:pPr marL="1200150" lvl="2" indent="-285750">
              <a:lnSpc>
                <a:spcPct val="150000"/>
              </a:lnSpc>
              <a:buFont typeface="Arial" panose="020B0604020202020204" pitchFamily="34" charset="0"/>
              <a:buChar char="•"/>
            </a:pPr>
            <a:r>
              <a:rPr lang="de-DE" dirty="0" smtClean="0">
                <a:solidFill>
                  <a:srgbClr val="000000"/>
                </a:solidFill>
              </a:rPr>
              <a:t>Änderung Anträge/Flächen</a:t>
            </a:r>
            <a:r>
              <a:rPr lang="de-DE" dirty="0">
                <a:solidFill>
                  <a:srgbClr val="FF0000"/>
                </a:solidFill>
              </a:rPr>
              <a:t>*</a:t>
            </a:r>
            <a:r>
              <a:rPr lang="de-DE" dirty="0">
                <a:solidFill>
                  <a:srgbClr val="000000"/>
                </a:solidFill>
              </a:rPr>
              <a:t>: ohne Kürzung möglich</a:t>
            </a:r>
          </a:p>
          <a:p>
            <a:pPr lvl="2">
              <a:lnSpc>
                <a:spcPct val="150000"/>
              </a:lnSpc>
            </a:pPr>
            <a:r>
              <a:rPr lang="de-DE" dirty="0" smtClean="0">
                <a:solidFill>
                  <a:srgbClr val="FF0000"/>
                </a:solidFill>
              </a:rPr>
              <a:t>*) </a:t>
            </a:r>
            <a:r>
              <a:rPr lang="de-DE" dirty="0">
                <a:solidFill>
                  <a:srgbClr val="FF0000"/>
                </a:solidFill>
              </a:rPr>
              <a:t>dazu gehört auch die Flächenvergrößerung bei einem Teilschlag</a:t>
            </a:r>
          </a:p>
        </p:txBody>
      </p:sp>
      <p:sp>
        <p:nvSpPr>
          <p:cNvPr id="7" name="Titel 1"/>
          <p:cNvSpPr>
            <a:spLocks noGrp="1"/>
          </p:cNvSpPr>
          <p:nvPr>
            <p:ph type="title"/>
          </p:nvPr>
        </p:nvSpPr>
        <p:spPr>
          <a:xfrm>
            <a:off x="827088" y="147701"/>
            <a:ext cx="5810780" cy="726613"/>
          </a:xfrm>
        </p:spPr>
        <p:txBody>
          <a:bodyPr/>
          <a:lstStyle/>
          <a:p>
            <a:r>
              <a:rPr lang="de-DE" dirty="0" smtClean="0"/>
              <a:t>Antragsverfahren 2025</a:t>
            </a:r>
            <a:endParaRPr lang="de-DE" dirty="0"/>
          </a:p>
        </p:txBody>
      </p:sp>
    </p:spTree>
    <p:extLst>
      <p:ext uri="{BB962C8B-B14F-4D97-AF65-F5344CB8AC3E}">
        <p14:creationId xmlns:p14="http://schemas.microsoft.com/office/powerpoint/2010/main" val="7451358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4770152" cy="461665"/>
          </a:xfrm>
          <a:prstGeom prst="rect">
            <a:avLst/>
          </a:prstGeom>
        </p:spPr>
        <p:txBody>
          <a:bodyPr wrap="none">
            <a:spAutoFit/>
          </a:bodyPr>
          <a:lstStyle/>
          <a:p>
            <a:r>
              <a:rPr lang="de-DE" sz="2400" b="1" dirty="0" smtClean="0">
                <a:solidFill>
                  <a:prstClr val="black"/>
                </a:solidFill>
                <a:latin typeface="Calibri"/>
              </a:rPr>
              <a:t>„Konditionalität – GLÖZ-Standards “</a:t>
            </a:r>
            <a:endParaRPr lang="de-DE" dirty="0"/>
          </a:p>
        </p:txBody>
      </p:sp>
      <p:sp>
        <p:nvSpPr>
          <p:cNvPr id="2" name="Textfeld 1"/>
          <p:cNvSpPr txBox="1"/>
          <p:nvPr/>
        </p:nvSpPr>
        <p:spPr>
          <a:xfrm>
            <a:off x="827088" y="1651953"/>
            <a:ext cx="7352636" cy="646331"/>
          </a:xfrm>
          <a:prstGeom prst="rect">
            <a:avLst/>
          </a:prstGeom>
          <a:noFill/>
        </p:spPr>
        <p:txBody>
          <a:bodyPr wrap="square" rtlCol="0">
            <a:spAutoFit/>
          </a:bodyPr>
          <a:lstStyle/>
          <a:p>
            <a:r>
              <a:rPr lang="de-DE" b="1" dirty="0" smtClean="0">
                <a:latin typeface="+mj-lt"/>
              </a:rPr>
              <a:t>Änderungen bei GLÖZ 9 </a:t>
            </a:r>
            <a:r>
              <a:rPr lang="de-DE" b="1" dirty="0">
                <a:latin typeface="+mj-lt"/>
              </a:rPr>
              <a:t>ab </a:t>
            </a:r>
            <a:r>
              <a:rPr lang="de-DE" b="1" dirty="0" smtClean="0">
                <a:latin typeface="+mj-lt"/>
              </a:rPr>
              <a:t>2025</a:t>
            </a:r>
          </a:p>
          <a:p>
            <a:r>
              <a:rPr lang="de-DE" b="1" dirty="0" smtClean="0">
                <a:latin typeface="+mj-lt"/>
              </a:rPr>
              <a:t>(Umweltsensibles Dauergrünland in Natura-2000-Gebieten)</a:t>
            </a:r>
            <a:endParaRPr lang="de-DE" b="1" dirty="0">
              <a:latin typeface="+mj-lt"/>
            </a:endParaRPr>
          </a:p>
        </p:txBody>
      </p:sp>
      <p:sp>
        <p:nvSpPr>
          <p:cNvPr id="3" name="Rechteck 2"/>
          <p:cNvSpPr/>
          <p:nvPr/>
        </p:nvSpPr>
        <p:spPr>
          <a:xfrm>
            <a:off x="922713" y="2875002"/>
            <a:ext cx="7198822" cy="553998"/>
          </a:xfrm>
          <a:prstGeom prst="rect">
            <a:avLst/>
          </a:prstGeom>
        </p:spPr>
        <p:txBody>
          <a:bodyPr wrap="square">
            <a:spAutoFit/>
          </a:bodyPr>
          <a:lstStyle/>
          <a:p>
            <a:endParaRPr lang="de-DE" sz="1200" dirty="0">
              <a:solidFill>
                <a:srgbClr val="000000"/>
              </a:solidFill>
              <a:latin typeface="BaWue Sans"/>
            </a:endParaRPr>
          </a:p>
          <a:p>
            <a:pPr marL="285750" indent="-285750">
              <a:buFont typeface="Arial" panose="020B0604020202020204" pitchFamily="34" charset="0"/>
              <a:buChar char="•"/>
            </a:pPr>
            <a:r>
              <a:rPr lang="de-DE" dirty="0" smtClean="0">
                <a:solidFill>
                  <a:srgbClr val="000000"/>
                </a:solidFill>
              </a:rPr>
              <a:t>Umwandlung </a:t>
            </a:r>
            <a:r>
              <a:rPr lang="de-DE" dirty="0">
                <a:solidFill>
                  <a:srgbClr val="000000"/>
                </a:solidFill>
              </a:rPr>
              <a:t>in </a:t>
            </a:r>
            <a:r>
              <a:rPr lang="de-DE" b="1" dirty="0">
                <a:solidFill>
                  <a:srgbClr val="000000"/>
                </a:solidFill>
                <a:latin typeface="+mj-lt"/>
              </a:rPr>
              <a:t>nichtlandwirtschaftliche</a:t>
            </a:r>
            <a:r>
              <a:rPr lang="de-DE" dirty="0">
                <a:solidFill>
                  <a:srgbClr val="000000"/>
                </a:solidFill>
              </a:rPr>
              <a:t> Fläche genehmigungsfrei</a:t>
            </a:r>
          </a:p>
        </p:txBody>
      </p:sp>
    </p:spTree>
    <p:extLst>
      <p:ext uri="{BB962C8B-B14F-4D97-AF65-F5344CB8AC3E}">
        <p14:creationId xmlns:p14="http://schemas.microsoft.com/office/powerpoint/2010/main" val="23837755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2434064" cy="461665"/>
          </a:xfrm>
          <a:prstGeom prst="rect">
            <a:avLst/>
          </a:prstGeom>
        </p:spPr>
        <p:txBody>
          <a:bodyPr wrap="none">
            <a:spAutoFit/>
          </a:bodyPr>
          <a:lstStyle/>
          <a:p>
            <a:r>
              <a:rPr lang="de-DE" sz="2400" b="1" dirty="0" smtClean="0">
                <a:solidFill>
                  <a:prstClr val="black"/>
                </a:solidFill>
                <a:latin typeface="Calibri"/>
              </a:rPr>
              <a:t>„Konditionalität“</a:t>
            </a:r>
            <a:endParaRPr lang="de-DE" dirty="0"/>
          </a:p>
        </p:txBody>
      </p:sp>
      <p:sp>
        <p:nvSpPr>
          <p:cNvPr id="2" name="Textfeld 1"/>
          <p:cNvSpPr txBox="1"/>
          <p:nvPr/>
        </p:nvSpPr>
        <p:spPr>
          <a:xfrm>
            <a:off x="827088" y="1498576"/>
            <a:ext cx="7352636" cy="461665"/>
          </a:xfrm>
          <a:prstGeom prst="rect">
            <a:avLst/>
          </a:prstGeom>
          <a:noFill/>
        </p:spPr>
        <p:txBody>
          <a:bodyPr wrap="square" rtlCol="0">
            <a:spAutoFit/>
          </a:bodyPr>
          <a:lstStyle/>
          <a:p>
            <a:r>
              <a:rPr lang="de-DE" sz="2400" b="1" dirty="0" smtClean="0">
                <a:latin typeface="+mj-lt"/>
              </a:rPr>
              <a:t>Soziale Konditionalität</a:t>
            </a:r>
            <a:endParaRPr lang="de-DE" sz="2400" b="1" dirty="0">
              <a:latin typeface="+mj-lt"/>
            </a:endParaRPr>
          </a:p>
        </p:txBody>
      </p:sp>
      <p:sp>
        <p:nvSpPr>
          <p:cNvPr id="7" name="Rechteck 6"/>
          <p:cNvSpPr/>
          <p:nvPr/>
        </p:nvSpPr>
        <p:spPr>
          <a:xfrm>
            <a:off x="827087" y="2039658"/>
            <a:ext cx="7289301" cy="3000821"/>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Gültig seit 01.01.2025</a:t>
            </a:r>
          </a:p>
          <a:p>
            <a:pPr marL="285750" indent="-285750">
              <a:lnSpc>
                <a:spcPct val="150000"/>
              </a:lnSpc>
              <a:buFont typeface="Arial" panose="020B0604020202020204" pitchFamily="34" charset="0"/>
              <a:buChar char="•"/>
            </a:pPr>
            <a:r>
              <a:rPr lang="de-DE" dirty="0" smtClean="0"/>
              <a:t>Einhaltung von Vorschriften </a:t>
            </a:r>
            <a:r>
              <a:rPr lang="de-DE" dirty="0"/>
              <a:t>im Hinblick auf bestimmte Arbeits- und Beschäftigungsbedingungen oder Arbeitgeberverpflichtungen</a:t>
            </a:r>
            <a:endParaRPr lang="de-DE" dirty="0" smtClean="0">
              <a:solidFill>
                <a:srgbClr val="000000"/>
              </a:solidFill>
            </a:endParaRPr>
          </a:p>
          <a:p>
            <a:pPr marL="742950" lvl="1" indent="-285750">
              <a:lnSpc>
                <a:spcPct val="150000"/>
              </a:lnSpc>
              <a:buFont typeface="Arial" panose="020B0604020202020204" pitchFamily="34" charset="0"/>
              <a:buChar char="•"/>
            </a:pPr>
            <a:r>
              <a:rPr lang="de-DE" dirty="0" smtClean="0">
                <a:solidFill>
                  <a:srgbClr val="000000"/>
                </a:solidFill>
              </a:rPr>
              <a:t>z.B. Arbeitnehmerrecht und Arbeitsschutzrecht</a:t>
            </a:r>
          </a:p>
          <a:p>
            <a:pPr marL="285750" indent="-285750">
              <a:lnSpc>
                <a:spcPct val="150000"/>
              </a:lnSpc>
              <a:buFont typeface="Arial" panose="020B0604020202020204" pitchFamily="34" charset="0"/>
              <a:buChar char="•"/>
            </a:pPr>
            <a:r>
              <a:rPr lang="de-DE" dirty="0" smtClean="0">
                <a:solidFill>
                  <a:srgbClr val="000000"/>
                </a:solidFill>
              </a:rPr>
              <a:t>Verstöße in diesem </a:t>
            </a:r>
            <a:r>
              <a:rPr lang="de-DE" dirty="0">
                <a:solidFill>
                  <a:srgbClr val="000000"/>
                </a:solidFill>
              </a:rPr>
              <a:t>Bereich </a:t>
            </a:r>
            <a:r>
              <a:rPr lang="de-DE" dirty="0" smtClean="0">
                <a:solidFill>
                  <a:srgbClr val="000000"/>
                </a:solidFill>
              </a:rPr>
              <a:t>können sanktioniert werden</a:t>
            </a:r>
          </a:p>
          <a:p>
            <a:pPr marL="285750" indent="-285750">
              <a:lnSpc>
                <a:spcPct val="150000"/>
              </a:lnSpc>
              <a:buFont typeface="Arial" panose="020B0604020202020204" pitchFamily="34" charset="0"/>
              <a:buChar char="•"/>
            </a:pPr>
            <a:endParaRPr lang="de-DE" dirty="0" smtClean="0">
              <a:solidFill>
                <a:srgbClr val="000000"/>
              </a:solidFill>
            </a:endParaRPr>
          </a:p>
          <a:p>
            <a:pPr marL="285750" indent="-285750">
              <a:lnSpc>
                <a:spcPct val="150000"/>
              </a:lnSpc>
              <a:buFont typeface="Arial" panose="020B0604020202020204" pitchFamily="34" charset="0"/>
              <a:buChar char="•"/>
            </a:pPr>
            <a:r>
              <a:rPr lang="de-DE" dirty="0" smtClean="0">
                <a:solidFill>
                  <a:srgbClr val="000000"/>
                </a:solidFill>
              </a:rPr>
              <a:t>Informationsbroschüre im Infodienst:</a:t>
            </a:r>
            <a:endParaRPr lang="de-DE" dirty="0">
              <a:solidFill>
                <a:srgbClr val="000000"/>
              </a:solidFill>
            </a:endParaRPr>
          </a:p>
        </p:txBody>
      </p:sp>
      <p:pic>
        <p:nvPicPr>
          <p:cNvPr id="8" name="Grafik 7"/>
          <p:cNvPicPr>
            <a:picLocks noChangeAspect="1"/>
          </p:cNvPicPr>
          <p:nvPr/>
        </p:nvPicPr>
        <p:blipFill>
          <a:blip r:embed="rId2"/>
          <a:stretch>
            <a:fillRect/>
          </a:stretch>
        </p:blipFill>
        <p:spPr>
          <a:xfrm>
            <a:off x="6139813" y="4141453"/>
            <a:ext cx="2660881" cy="2499848"/>
          </a:xfrm>
          <a:prstGeom prst="rect">
            <a:avLst/>
          </a:prstGeom>
          <a:ln>
            <a:solidFill>
              <a:srgbClr val="000000"/>
            </a:solidFill>
          </a:ln>
        </p:spPr>
      </p:pic>
      <p:sp>
        <p:nvSpPr>
          <p:cNvPr id="9" name="Rechteck 8"/>
          <p:cNvSpPr/>
          <p:nvPr/>
        </p:nvSpPr>
        <p:spPr>
          <a:xfrm>
            <a:off x="1029947" y="5271531"/>
            <a:ext cx="5292747" cy="307777"/>
          </a:xfrm>
          <a:prstGeom prst="rect">
            <a:avLst/>
          </a:prstGeom>
        </p:spPr>
        <p:txBody>
          <a:bodyPr wrap="square">
            <a:spAutoFit/>
          </a:bodyPr>
          <a:lstStyle/>
          <a:p>
            <a:r>
              <a:rPr lang="de-DE" sz="1400" dirty="0">
                <a:hlinkClick r:id="rId3"/>
              </a:rPr>
              <a:t>BW_sozKond_Infobroschüre2025_Stand16012025_ohne_Überarb</a:t>
            </a:r>
            <a:endParaRPr lang="de-DE" sz="1400" dirty="0"/>
          </a:p>
        </p:txBody>
      </p:sp>
    </p:spTree>
    <p:extLst>
      <p:ext uri="{BB962C8B-B14F-4D97-AF65-F5344CB8AC3E}">
        <p14:creationId xmlns:p14="http://schemas.microsoft.com/office/powerpoint/2010/main" val="26704042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1506498" y="2574713"/>
            <a:ext cx="5992859" cy="646331"/>
          </a:xfrm>
          <a:prstGeom prst="rect">
            <a:avLst/>
          </a:prstGeom>
        </p:spPr>
        <p:txBody>
          <a:bodyPr wrap="none">
            <a:spAutoFit/>
          </a:bodyPr>
          <a:lstStyle/>
          <a:p>
            <a:pPr lvl="0" algn="ctr"/>
            <a:r>
              <a:rPr lang="de-DE" sz="3600" b="1" dirty="0" smtClean="0">
                <a:solidFill>
                  <a:prstClr val="black"/>
                </a:solidFill>
                <a:latin typeface="+mj-lt"/>
              </a:rPr>
              <a:t>Antragsteller-App „</a:t>
            </a:r>
            <a:r>
              <a:rPr lang="de-DE" sz="3600" b="1" dirty="0" err="1" smtClean="0">
                <a:solidFill>
                  <a:prstClr val="black"/>
                </a:solidFill>
                <a:latin typeface="+mj-lt"/>
              </a:rPr>
              <a:t>profil</a:t>
            </a:r>
            <a:r>
              <a:rPr lang="de-DE" sz="3600" b="1" dirty="0" smtClean="0">
                <a:solidFill>
                  <a:prstClr val="black"/>
                </a:solidFill>
                <a:latin typeface="+mj-lt"/>
              </a:rPr>
              <a:t>(</a:t>
            </a:r>
            <a:r>
              <a:rPr lang="de-DE" sz="3600" b="1" dirty="0" err="1" smtClean="0">
                <a:solidFill>
                  <a:prstClr val="black"/>
                </a:solidFill>
                <a:latin typeface="+mj-lt"/>
              </a:rPr>
              <a:t>bw</a:t>
            </a:r>
            <a:r>
              <a:rPr lang="de-DE" sz="3600" b="1" dirty="0" smtClean="0">
                <a:solidFill>
                  <a:prstClr val="black"/>
                </a:solidFill>
                <a:latin typeface="+mj-lt"/>
              </a:rPr>
              <a:t>)“</a:t>
            </a:r>
            <a:endParaRPr lang="de-DE" sz="2800" b="1" dirty="0">
              <a:solidFill>
                <a:prstClr val="black"/>
              </a:solidFill>
              <a:latin typeface="+mj-lt"/>
            </a:endParaRPr>
          </a:p>
        </p:txBody>
      </p:sp>
      <p:pic>
        <p:nvPicPr>
          <p:cNvPr id="2" name="Grafik 1"/>
          <p:cNvPicPr>
            <a:picLocks noChangeAspect="1"/>
          </p:cNvPicPr>
          <p:nvPr/>
        </p:nvPicPr>
        <p:blipFill>
          <a:blip r:embed="rId2"/>
          <a:stretch>
            <a:fillRect/>
          </a:stretch>
        </p:blipFill>
        <p:spPr>
          <a:xfrm>
            <a:off x="3592908" y="3599976"/>
            <a:ext cx="1820038" cy="1870595"/>
          </a:xfrm>
          <a:prstGeom prst="rect">
            <a:avLst/>
          </a:prstGeom>
        </p:spPr>
      </p:pic>
    </p:spTree>
    <p:extLst>
      <p:ext uri="{BB962C8B-B14F-4D97-AF65-F5344CB8AC3E}">
        <p14:creationId xmlns:p14="http://schemas.microsoft.com/office/powerpoint/2010/main" val="41434933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1792029" cy="461665"/>
          </a:xfrm>
          <a:prstGeom prst="rect">
            <a:avLst/>
          </a:prstGeom>
        </p:spPr>
        <p:txBody>
          <a:bodyPr wrap="none">
            <a:spAutoFit/>
          </a:bodyPr>
          <a:lstStyle/>
          <a:p>
            <a:r>
              <a:rPr lang="de-DE" sz="2400" b="1" dirty="0" smtClean="0">
                <a:solidFill>
                  <a:prstClr val="black"/>
                </a:solidFill>
                <a:latin typeface="Calibri"/>
              </a:rPr>
              <a:t>„</a:t>
            </a:r>
            <a:r>
              <a:rPr lang="de-DE" sz="2400" b="1" dirty="0" err="1" smtClean="0">
                <a:solidFill>
                  <a:prstClr val="black"/>
                </a:solidFill>
                <a:latin typeface="Calibri"/>
              </a:rPr>
              <a:t>profil</a:t>
            </a:r>
            <a:r>
              <a:rPr lang="de-DE" sz="2400" b="1" dirty="0" smtClean="0">
                <a:solidFill>
                  <a:prstClr val="black"/>
                </a:solidFill>
                <a:latin typeface="Calibri"/>
              </a:rPr>
              <a:t> (</a:t>
            </a:r>
            <a:r>
              <a:rPr lang="de-DE" sz="2400" b="1" dirty="0" err="1" smtClean="0">
                <a:solidFill>
                  <a:prstClr val="black"/>
                </a:solidFill>
                <a:latin typeface="Calibri"/>
              </a:rPr>
              <a:t>bw</a:t>
            </a:r>
            <a:r>
              <a:rPr lang="de-DE" sz="2400" b="1" dirty="0" smtClean="0">
                <a:solidFill>
                  <a:prstClr val="black"/>
                </a:solidFill>
                <a:latin typeface="Calibri"/>
              </a:rPr>
              <a:t>)“</a:t>
            </a:r>
            <a:endParaRPr lang="de-DE" dirty="0"/>
          </a:p>
        </p:txBody>
      </p:sp>
      <p:sp>
        <p:nvSpPr>
          <p:cNvPr id="2" name="Rechteck 1"/>
          <p:cNvSpPr/>
          <p:nvPr/>
        </p:nvSpPr>
        <p:spPr>
          <a:xfrm>
            <a:off x="827087" y="1617129"/>
            <a:ext cx="7710083" cy="3416320"/>
          </a:xfrm>
          <a:prstGeom prst="rect">
            <a:avLst/>
          </a:prstGeom>
        </p:spPr>
        <p:txBody>
          <a:bodyPr wrap="square">
            <a:spAutoFit/>
          </a:bodyPr>
          <a:lstStyle/>
          <a:p>
            <a:pPr>
              <a:lnSpc>
                <a:spcPct val="150000"/>
              </a:lnSpc>
            </a:pPr>
            <a:r>
              <a:rPr lang="de-DE" b="1" dirty="0" smtClean="0">
                <a:solidFill>
                  <a:srgbClr val="000000"/>
                </a:solidFill>
                <a:latin typeface="+mj-lt"/>
              </a:rPr>
              <a:t>Neu ab </a:t>
            </a:r>
            <a:r>
              <a:rPr lang="de-DE" b="1" dirty="0">
                <a:solidFill>
                  <a:srgbClr val="000000"/>
                </a:solidFill>
                <a:latin typeface="+mj-lt"/>
              </a:rPr>
              <a:t>Antragsjahr 2025</a:t>
            </a:r>
          </a:p>
          <a:p>
            <a:pPr marL="285750" indent="-285750">
              <a:lnSpc>
                <a:spcPct val="150000"/>
              </a:lnSpc>
              <a:buFont typeface="Arial" panose="020B0604020202020204" pitchFamily="34" charset="0"/>
              <a:buChar char="•"/>
            </a:pPr>
            <a:r>
              <a:rPr lang="de-DE" dirty="0">
                <a:solidFill>
                  <a:srgbClr val="000000"/>
                </a:solidFill>
              </a:rPr>
              <a:t>Durch eine direkte Anbindung der App </a:t>
            </a:r>
            <a:r>
              <a:rPr lang="de-DE" b="1" dirty="0">
                <a:solidFill>
                  <a:srgbClr val="000000"/>
                </a:solidFill>
                <a:latin typeface="+mj-lt"/>
              </a:rPr>
              <a:t>Flora Incognita </a:t>
            </a:r>
            <a:r>
              <a:rPr lang="de-DE" dirty="0">
                <a:solidFill>
                  <a:srgbClr val="000000"/>
                </a:solidFill>
              </a:rPr>
              <a:t>an die App </a:t>
            </a:r>
            <a:r>
              <a:rPr lang="de-DE" dirty="0" err="1">
                <a:solidFill>
                  <a:srgbClr val="000000"/>
                </a:solidFill>
              </a:rPr>
              <a:t>profil</a:t>
            </a:r>
            <a:r>
              <a:rPr lang="de-DE" dirty="0">
                <a:solidFill>
                  <a:srgbClr val="000000"/>
                </a:solidFill>
              </a:rPr>
              <a:t> (</a:t>
            </a:r>
            <a:r>
              <a:rPr lang="de-DE" dirty="0" err="1">
                <a:solidFill>
                  <a:srgbClr val="000000"/>
                </a:solidFill>
              </a:rPr>
              <a:t>bw</a:t>
            </a:r>
            <a:r>
              <a:rPr lang="de-DE" dirty="0">
                <a:solidFill>
                  <a:srgbClr val="000000"/>
                </a:solidFill>
              </a:rPr>
              <a:t>), können innerhalb der App </a:t>
            </a:r>
            <a:r>
              <a:rPr lang="de-DE" dirty="0" err="1">
                <a:solidFill>
                  <a:srgbClr val="000000"/>
                </a:solidFill>
              </a:rPr>
              <a:t>profil</a:t>
            </a:r>
            <a:r>
              <a:rPr lang="de-DE" dirty="0">
                <a:solidFill>
                  <a:srgbClr val="000000"/>
                </a:solidFill>
              </a:rPr>
              <a:t> (</a:t>
            </a:r>
            <a:r>
              <a:rPr lang="de-DE" dirty="0" err="1">
                <a:solidFill>
                  <a:srgbClr val="000000"/>
                </a:solidFill>
              </a:rPr>
              <a:t>bw</a:t>
            </a:r>
            <a:r>
              <a:rPr lang="de-DE" dirty="0">
                <a:solidFill>
                  <a:srgbClr val="000000"/>
                </a:solidFill>
              </a:rPr>
              <a:t>) Fotos auf das Vorliegen von Kennarten überprüft werden</a:t>
            </a:r>
          </a:p>
          <a:p>
            <a:pPr marL="285750" indent="-285750">
              <a:lnSpc>
                <a:spcPct val="150000"/>
              </a:lnSpc>
              <a:buFont typeface="Arial" panose="020B0604020202020204" pitchFamily="34" charset="0"/>
              <a:buChar char="•"/>
            </a:pPr>
            <a:r>
              <a:rPr lang="de-DE" dirty="0" smtClean="0">
                <a:solidFill>
                  <a:srgbClr val="000000"/>
                </a:solidFill>
              </a:rPr>
              <a:t>Es </a:t>
            </a:r>
            <a:r>
              <a:rPr lang="de-DE" dirty="0">
                <a:solidFill>
                  <a:srgbClr val="000000"/>
                </a:solidFill>
              </a:rPr>
              <a:t>können sich mehrere Benutzer auf einem mobilen Endgerät anmelden. Allerdings ist nur ein Benutzer zeitgleich aktiv. Für einen Wechsel des Benutzers muss wieder die Betriebsnummer und das Passwort eingegeben werden</a:t>
            </a:r>
            <a:r>
              <a:rPr lang="de-DE" dirty="0" smtClean="0">
                <a:solidFill>
                  <a:srgbClr val="000000"/>
                </a:solidFill>
              </a:rPr>
              <a:t>.</a:t>
            </a:r>
            <a:endParaRPr lang="de-DE" dirty="0">
              <a:solidFill>
                <a:srgbClr val="000000"/>
              </a:solidFill>
              <a:latin typeface="BaWue Sans"/>
            </a:endParaRPr>
          </a:p>
        </p:txBody>
      </p:sp>
    </p:spTree>
    <p:extLst>
      <p:ext uri="{BB962C8B-B14F-4D97-AF65-F5344CB8AC3E}">
        <p14:creationId xmlns:p14="http://schemas.microsoft.com/office/powerpoint/2010/main" val="4556681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1792029" cy="461665"/>
          </a:xfrm>
          <a:prstGeom prst="rect">
            <a:avLst/>
          </a:prstGeom>
        </p:spPr>
        <p:txBody>
          <a:bodyPr wrap="none">
            <a:spAutoFit/>
          </a:bodyPr>
          <a:lstStyle/>
          <a:p>
            <a:r>
              <a:rPr lang="de-DE" sz="2400" b="1" dirty="0" smtClean="0">
                <a:solidFill>
                  <a:prstClr val="black"/>
                </a:solidFill>
                <a:latin typeface="Calibri"/>
              </a:rPr>
              <a:t>„</a:t>
            </a:r>
            <a:r>
              <a:rPr lang="de-DE" sz="2400" b="1" dirty="0" err="1" smtClean="0">
                <a:solidFill>
                  <a:prstClr val="black"/>
                </a:solidFill>
                <a:latin typeface="Calibri"/>
              </a:rPr>
              <a:t>profil</a:t>
            </a:r>
            <a:r>
              <a:rPr lang="de-DE" sz="2400" b="1" dirty="0" smtClean="0">
                <a:solidFill>
                  <a:prstClr val="black"/>
                </a:solidFill>
                <a:latin typeface="Calibri"/>
              </a:rPr>
              <a:t> (</a:t>
            </a:r>
            <a:r>
              <a:rPr lang="de-DE" sz="2400" b="1" dirty="0" err="1" smtClean="0">
                <a:solidFill>
                  <a:prstClr val="black"/>
                </a:solidFill>
                <a:latin typeface="Calibri"/>
              </a:rPr>
              <a:t>bw</a:t>
            </a:r>
            <a:r>
              <a:rPr lang="de-DE" sz="2400" b="1" dirty="0" smtClean="0">
                <a:solidFill>
                  <a:prstClr val="black"/>
                </a:solidFill>
                <a:latin typeface="Calibri"/>
              </a:rPr>
              <a:t>)“</a:t>
            </a:r>
            <a:endParaRPr lang="de-DE" dirty="0"/>
          </a:p>
        </p:txBody>
      </p:sp>
      <p:sp>
        <p:nvSpPr>
          <p:cNvPr id="3" name="Rechteck 2"/>
          <p:cNvSpPr/>
          <p:nvPr/>
        </p:nvSpPr>
        <p:spPr>
          <a:xfrm>
            <a:off x="827088" y="1487254"/>
            <a:ext cx="8121535" cy="4462760"/>
          </a:xfrm>
          <a:prstGeom prst="rect">
            <a:avLst/>
          </a:prstGeom>
        </p:spPr>
        <p:txBody>
          <a:bodyPr wrap="square">
            <a:spAutoFit/>
          </a:bodyPr>
          <a:lstStyle/>
          <a:p>
            <a:endParaRPr lang="de-DE" sz="1400" dirty="0">
              <a:solidFill>
                <a:srgbClr val="000000"/>
              </a:solidFill>
              <a:latin typeface="BaWue Sans"/>
            </a:endParaRPr>
          </a:p>
          <a:p>
            <a:pPr>
              <a:lnSpc>
                <a:spcPct val="150000"/>
              </a:lnSpc>
            </a:pPr>
            <a:r>
              <a:rPr lang="de-DE" dirty="0">
                <a:solidFill>
                  <a:srgbClr val="000000"/>
                </a:solidFill>
              </a:rPr>
              <a:t>Im Antragsjahr 2025 wird die App </a:t>
            </a:r>
            <a:r>
              <a:rPr lang="de-DE" dirty="0" err="1">
                <a:solidFill>
                  <a:srgbClr val="000000"/>
                </a:solidFill>
              </a:rPr>
              <a:t>profil</a:t>
            </a:r>
            <a:r>
              <a:rPr lang="de-DE" dirty="0">
                <a:solidFill>
                  <a:srgbClr val="000000"/>
                </a:solidFill>
              </a:rPr>
              <a:t> (</a:t>
            </a:r>
            <a:r>
              <a:rPr lang="de-DE" dirty="0" err="1">
                <a:solidFill>
                  <a:srgbClr val="000000"/>
                </a:solidFill>
              </a:rPr>
              <a:t>bw</a:t>
            </a:r>
            <a:r>
              <a:rPr lang="de-DE" dirty="0">
                <a:solidFill>
                  <a:srgbClr val="000000"/>
                </a:solidFill>
              </a:rPr>
              <a:t>) bei den folgenden Maßnahmen eingesetzt</a:t>
            </a:r>
            <a:r>
              <a:rPr lang="de-DE" dirty="0" smtClean="0">
                <a:solidFill>
                  <a:srgbClr val="000000"/>
                </a:solidFill>
              </a:rPr>
              <a:t>:</a:t>
            </a:r>
          </a:p>
          <a:p>
            <a:pPr marL="285750" indent="-285750">
              <a:lnSpc>
                <a:spcPct val="150000"/>
              </a:lnSpc>
              <a:buFont typeface="Arial" panose="020B0604020202020204" pitchFamily="34" charset="0"/>
              <a:buChar char="•"/>
            </a:pPr>
            <a:r>
              <a:rPr lang="de-DE" b="1" dirty="0" smtClean="0">
                <a:solidFill>
                  <a:srgbClr val="000000"/>
                </a:solidFill>
                <a:latin typeface="+mj-lt"/>
              </a:rPr>
              <a:t>Öko-Regelung </a:t>
            </a:r>
            <a:r>
              <a:rPr lang="de-DE" b="1" dirty="0">
                <a:solidFill>
                  <a:srgbClr val="000000"/>
                </a:solidFill>
                <a:latin typeface="+mj-lt"/>
              </a:rPr>
              <a:t>5</a:t>
            </a:r>
            <a:r>
              <a:rPr lang="de-DE" dirty="0">
                <a:solidFill>
                  <a:srgbClr val="000000"/>
                </a:solidFill>
              </a:rPr>
              <a:t> (Extensive Bewirtschaftung von einzelnen Dauergrünlandflächen mit Nachweis von mindestens </a:t>
            </a:r>
            <a:r>
              <a:rPr lang="de-DE" dirty="0" smtClean="0">
                <a:solidFill>
                  <a:srgbClr val="000000"/>
                </a:solidFill>
              </a:rPr>
              <a:t>4Kennarten)</a:t>
            </a:r>
          </a:p>
          <a:p>
            <a:pPr marL="285750" indent="-285750">
              <a:lnSpc>
                <a:spcPct val="150000"/>
              </a:lnSpc>
              <a:buFont typeface="Arial" panose="020B0604020202020204" pitchFamily="34" charset="0"/>
              <a:buChar char="•"/>
            </a:pPr>
            <a:r>
              <a:rPr lang="de-DE" b="1" dirty="0" smtClean="0">
                <a:solidFill>
                  <a:srgbClr val="000000"/>
                </a:solidFill>
                <a:latin typeface="+mj-lt"/>
              </a:rPr>
              <a:t>FAKT </a:t>
            </a:r>
            <a:r>
              <a:rPr lang="de-DE" b="1" dirty="0">
                <a:solidFill>
                  <a:srgbClr val="000000"/>
                </a:solidFill>
                <a:latin typeface="+mj-lt"/>
              </a:rPr>
              <a:t>II B3.2 </a:t>
            </a:r>
            <a:r>
              <a:rPr lang="de-DE" dirty="0">
                <a:solidFill>
                  <a:srgbClr val="000000"/>
                </a:solidFill>
              </a:rPr>
              <a:t>(Bewirtschaftung von artenreichem Dauergrünland mit mindestens 6 </a:t>
            </a:r>
            <a:r>
              <a:rPr lang="de-DE" dirty="0" smtClean="0">
                <a:solidFill>
                  <a:srgbClr val="000000"/>
                </a:solidFill>
              </a:rPr>
              <a:t>Kennarten)</a:t>
            </a:r>
          </a:p>
          <a:p>
            <a:pPr marL="285750" indent="-285750">
              <a:lnSpc>
                <a:spcPct val="150000"/>
              </a:lnSpc>
              <a:buFont typeface="Arial" panose="020B0604020202020204" pitchFamily="34" charset="0"/>
              <a:buChar char="•"/>
            </a:pPr>
            <a:r>
              <a:rPr lang="de-DE" dirty="0" smtClean="0">
                <a:solidFill>
                  <a:srgbClr val="000000"/>
                </a:solidFill>
              </a:rPr>
              <a:t>Nachweis </a:t>
            </a:r>
            <a:r>
              <a:rPr lang="de-DE" dirty="0">
                <a:solidFill>
                  <a:srgbClr val="000000"/>
                </a:solidFill>
              </a:rPr>
              <a:t>bei unklaren Fällen aus der </a:t>
            </a:r>
            <a:r>
              <a:rPr lang="de-DE" b="1" dirty="0">
                <a:solidFill>
                  <a:srgbClr val="000000"/>
                </a:solidFill>
                <a:latin typeface="+mj-lt"/>
              </a:rPr>
              <a:t>Kulturartenerkennung</a:t>
            </a:r>
            <a:r>
              <a:rPr lang="de-DE" dirty="0">
                <a:solidFill>
                  <a:srgbClr val="000000"/>
                </a:solidFill>
              </a:rPr>
              <a:t> bei der Durchführung der Satellitendatenauswertung im Rahmen des </a:t>
            </a:r>
            <a:r>
              <a:rPr lang="de-DE" b="1" dirty="0" err="1">
                <a:solidFill>
                  <a:srgbClr val="000000"/>
                </a:solidFill>
                <a:latin typeface="+mj-lt"/>
              </a:rPr>
              <a:t>Flächenmonitoring</a:t>
            </a:r>
            <a:r>
              <a:rPr lang="de-DE" dirty="0">
                <a:solidFill>
                  <a:srgbClr val="000000"/>
                </a:solidFill>
              </a:rPr>
              <a:t> (Teilschläge wurden als rote Ergebnisse </a:t>
            </a:r>
            <a:r>
              <a:rPr lang="de-DE" dirty="0" smtClean="0">
                <a:solidFill>
                  <a:srgbClr val="000000"/>
                </a:solidFill>
              </a:rPr>
              <a:t>eingestuft)</a:t>
            </a:r>
          </a:p>
          <a:p>
            <a:pPr marL="285750" indent="-285750">
              <a:lnSpc>
                <a:spcPct val="150000"/>
              </a:lnSpc>
              <a:buFont typeface="Arial" panose="020B0604020202020204" pitchFamily="34" charset="0"/>
              <a:buChar char="•"/>
            </a:pPr>
            <a:r>
              <a:rPr lang="de-DE" dirty="0" smtClean="0">
                <a:solidFill>
                  <a:srgbClr val="000000"/>
                </a:solidFill>
              </a:rPr>
              <a:t>Nachweis </a:t>
            </a:r>
            <a:r>
              <a:rPr lang="de-DE" dirty="0">
                <a:solidFill>
                  <a:srgbClr val="000000"/>
                </a:solidFill>
              </a:rPr>
              <a:t>für Kulturen beim Anbau unter </a:t>
            </a:r>
            <a:r>
              <a:rPr lang="de-DE" dirty="0" smtClean="0">
                <a:solidFill>
                  <a:srgbClr val="000000"/>
                </a:solidFill>
              </a:rPr>
              <a:t>Glas</a:t>
            </a:r>
            <a:endParaRPr lang="de-DE" dirty="0">
              <a:solidFill>
                <a:srgbClr val="000000"/>
              </a:solidFill>
              <a:latin typeface="BaWue Sans"/>
            </a:endParaRPr>
          </a:p>
        </p:txBody>
      </p:sp>
    </p:spTree>
    <p:extLst>
      <p:ext uri="{BB962C8B-B14F-4D97-AF65-F5344CB8AC3E}">
        <p14:creationId xmlns:p14="http://schemas.microsoft.com/office/powerpoint/2010/main" val="25080632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1792029" cy="461665"/>
          </a:xfrm>
          <a:prstGeom prst="rect">
            <a:avLst/>
          </a:prstGeom>
        </p:spPr>
        <p:txBody>
          <a:bodyPr wrap="none">
            <a:spAutoFit/>
          </a:bodyPr>
          <a:lstStyle/>
          <a:p>
            <a:r>
              <a:rPr lang="de-DE" sz="2400" b="1" dirty="0" smtClean="0">
                <a:solidFill>
                  <a:prstClr val="black"/>
                </a:solidFill>
                <a:latin typeface="Calibri"/>
              </a:rPr>
              <a:t>„</a:t>
            </a:r>
            <a:r>
              <a:rPr lang="de-DE" sz="2400" b="1" dirty="0" err="1" smtClean="0">
                <a:solidFill>
                  <a:prstClr val="black"/>
                </a:solidFill>
                <a:latin typeface="Calibri"/>
              </a:rPr>
              <a:t>profil</a:t>
            </a:r>
            <a:r>
              <a:rPr lang="de-DE" sz="2400" b="1" dirty="0" smtClean="0">
                <a:solidFill>
                  <a:prstClr val="black"/>
                </a:solidFill>
                <a:latin typeface="Calibri"/>
              </a:rPr>
              <a:t> (</a:t>
            </a:r>
            <a:r>
              <a:rPr lang="de-DE" sz="2400" b="1" dirty="0" err="1" smtClean="0">
                <a:solidFill>
                  <a:prstClr val="black"/>
                </a:solidFill>
                <a:latin typeface="Calibri"/>
              </a:rPr>
              <a:t>bw</a:t>
            </a:r>
            <a:r>
              <a:rPr lang="de-DE" sz="2400" b="1" dirty="0" smtClean="0">
                <a:solidFill>
                  <a:prstClr val="black"/>
                </a:solidFill>
                <a:latin typeface="Calibri"/>
              </a:rPr>
              <a:t>)“</a:t>
            </a:r>
            <a:endParaRPr lang="de-DE" dirty="0"/>
          </a:p>
        </p:txBody>
      </p:sp>
      <p:sp>
        <p:nvSpPr>
          <p:cNvPr id="2" name="Rechteck 1"/>
          <p:cNvSpPr/>
          <p:nvPr/>
        </p:nvSpPr>
        <p:spPr>
          <a:xfrm>
            <a:off x="548640" y="1598970"/>
            <a:ext cx="8196349" cy="4247317"/>
          </a:xfrm>
          <a:prstGeom prst="rect">
            <a:avLst/>
          </a:prstGeom>
        </p:spPr>
        <p:txBody>
          <a:bodyPr wrap="square">
            <a:spAutoFit/>
          </a:bodyPr>
          <a:lstStyle/>
          <a:p>
            <a:pPr>
              <a:lnSpc>
                <a:spcPct val="150000"/>
              </a:lnSpc>
            </a:pPr>
            <a:r>
              <a:rPr lang="de-DE" b="1" dirty="0" smtClean="0">
                <a:solidFill>
                  <a:srgbClr val="000000"/>
                </a:solidFill>
                <a:latin typeface="+mj-lt"/>
              </a:rPr>
              <a:t>Ermittlung und Dokumentation der Kennarten </a:t>
            </a:r>
            <a:r>
              <a:rPr lang="de-DE" dirty="0" smtClean="0">
                <a:solidFill>
                  <a:srgbClr val="000000"/>
                </a:solidFill>
              </a:rPr>
              <a:t>bei ÖR 5/FAKT </a:t>
            </a:r>
            <a:r>
              <a:rPr lang="de-DE" dirty="0">
                <a:solidFill>
                  <a:srgbClr val="000000"/>
                </a:solidFill>
              </a:rPr>
              <a:t>II B3.2 </a:t>
            </a:r>
            <a:r>
              <a:rPr lang="de-DE" dirty="0" smtClean="0">
                <a:solidFill>
                  <a:srgbClr val="000000"/>
                </a:solidFill>
              </a:rPr>
              <a:t>gemäß </a:t>
            </a:r>
            <a:r>
              <a:rPr lang="de-DE" dirty="0">
                <a:solidFill>
                  <a:srgbClr val="000000"/>
                </a:solidFill>
              </a:rPr>
              <a:t>der </a:t>
            </a:r>
            <a:r>
              <a:rPr lang="de-DE" dirty="0" smtClean="0">
                <a:solidFill>
                  <a:srgbClr val="000000"/>
                </a:solidFill>
              </a:rPr>
              <a:t>Methode aus der </a:t>
            </a:r>
            <a:r>
              <a:rPr lang="de-DE" dirty="0">
                <a:solidFill>
                  <a:srgbClr val="000000"/>
                </a:solidFill>
              </a:rPr>
              <a:t>Broschüre „Artenreiches Grünland –Anleitung zur Einstufung von Flächen für die Förderung im Rahmen der Öko-Regelung 5 und FAKT II“ (S.8</a:t>
            </a:r>
            <a:r>
              <a:rPr lang="de-DE" dirty="0" smtClean="0">
                <a:solidFill>
                  <a:srgbClr val="000000"/>
                </a:solidFill>
              </a:rPr>
              <a:t>):</a:t>
            </a:r>
          </a:p>
          <a:p>
            <a:pPr marL="285750" indent="-285750">
              <a:lnSpc>
                <a:spcPct val="150000"/>
              </a:lnSpc>
              <a:buFont typeface="Arial" panose="020B0604020202020204" pitchFamily="34" charset="0"/>
              <a:buChar char="•"/>
            </a:pPr>
            <a:r>
              <a:rPr lang="de-DE" dirty="0" smtClean="0">
                <a:solidFill>
                  <a:srgbClr val="000000"/>
                </a:solidFill>
              </a:rPr>
              <a:t>Der </a:t>
            </a:r>
            <a:r>
              <a:rPr lang="de-DE" dirty="0">
                <a:solidFill>
                  <a:srgbClr val="000000"/>
                </a:solidFill>
              </a:rPr>
              <a:t>Teilschlag ist entlang einer Diagonalen zu durchschreiten und die Wegstrecke gedanklich in 3 gleiche Abschnitte zu teilen. Für jedes dieser Drittel sind für die Maßnahme ÖR 5 vier Fotos und für die Maßnahme FAKT II B3.2 sechs Fotos verschiedener Kennarten </a:t>
            </a:r>
            <a:r>
              <a:rPr lang="de-DE" dirty="0" smtClean="0">
                <a:solidFill>
                  <a:srgbClr val="000000"/>
                </a:solidFill>
              </a:rPr>
              <a:t>einzureichen. </a:t>
            </a:r>
          </a:p>
          <a:p>
            <a:pPr marL="285750" indent="-285750">
              <a:lnSpc>
                <a:spcPct val="150000"/>
              </a:lnSpc>
              <a:buFont typeface="Arial" panose="020B0604020202020204" pitchFamily="34" charset="0"/>
              <a:buChar char="•"/>
            </a:pPr>
            <a:r>
              <a:rPr lang="de-DE" b="1" dirty="0" smtClean="0">
                <a:solidFill>
                  <a:srgbClr val="000000"/>
                </a:solidFill>
              </a:rPr>
              <a:t>Insgesamt </a:t>
            </a:r>
            <a:r>
              <a:rPr lang="de-DE" b="1" dirty="0">
                <a:solidFill>
                  <a:srgbClr val="000000"/>
                </a:solidFill>
              </a:rPr>
              <a:t>sind für die ÖR 5 mindestens 12 Fotos </a:t>
            </a:r>
            <a:endParaRPr lang="de-DE" b="1" dirty="0" smtClean="0">
              <a:solidFill>
                <a:srgbClr val="000000"/>
              </a:solidFill>
            </a:endParaRPr>
          </a:p>
          <a:p>
            <a:pPr marL="285750" indent="-285750">
              <a:lnSpc>
                <a:spcPct val="150000"/>
              </a:lnSpc>
              <a:buFont typeface="Arial" panose="020B0604020202020204" pitchFamily="34" charset="0"/>
              <a:buChar char="•"/>
            </a:pPr>
            <a:r>
              <a:rPr lang="de-DE" b="1" dirty="0" smtClean="0">
                <a:solidFill>
                  <a:srgbClr val="000000"/>
                </a:solidFill>
              </a:rPr>
              <a:t>für </a:t>
            </a:r>
            <a:r>
              <a:rPr lang="de-DE" b="1" dirty="0">
                <a:solidFill>
                  <a:srgbClr val="000000"/>
                </a:solidFill>
              </a:rPr>
              <a:t>FAKT II B3.2 mindestens 18 Fotos </a:t>
            </a:r>
            <a:r>
              <a:rPr lang="de-DE" b="1" dirty="0" smtClean="0">
                <a:solidFill>
                  <a:srgbClr val="000000"/>
                </a:solidFill>
              </a:rPr>
              <a:t>einzureichen.</a:t>
            </a:r>
          </a:p>
          <a:p>
            <a:pPr marL="285750" indent="-285750">
              <a:lnSpc>
                <a:spcPct val="150000"/>
              </a:lnSpc>
              <a:buFont typeface="Arial" panose="020B0604020202020204" pitchFamily="34" charset="0"/>
              <a:buChar char="•"/>
            </a:pPr>
            <a:r>
              <a:rPr lang="de-DE" dirty="0" smtClean="0">
                <a:solidFill>
                  <a:srgbClr val="000000"/>
                </a:solidFill>
              </a:rPr>
              <a:t>Es </a:t>
            </a:r>
            <a:r>
              <a:rPr lang="de-DE" dirty="0">
                <a:solidFill>
                  <a:srgbClr val="000000"/>
                </a:solidFill>
              </a:rPr>
              <a:t>können bis zu drei Fotos je Teilschlag mehr eingereicht werden. </a:t>
            </a:r>
          </a:p>
        </p:txBody>
      </p:sp>
    </p:spTree>
    <p:extLst>
      <p:ext uri="{BB962C8B-B14F-4D97-AF65-F5344CB8AC3E}">
        <p14:creationId xmlns:p14="http://schemas.microsoft.com/office/powerpoint/2010/main" val="7012068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1792029" cy="461665"/>
          </a:xfrm>
          <a:prstGeom prst="rect">
            <a:avLst/>
          </a:prstGeom>
        </p:spPr>
        <p:txBody>
          <a:bodyPr wrap="none">
            <a:spAutoFit/>
          </a:bodyPr>
          <a:lstStyle/>
          <a:p>
            <a:r>
              <a:rPr lang="de-DE" sz="2400" b="1" dirty="0" smtClean="0">
                <a:solidFill>
                  <a:prstClr val="black"/>
                </a:solidFill>
                <a:latin typeface="Calibri"/>
              </a:rPr>
              <a:t>„</a:t>
            </a:r>
            <a:r>
              <a:rPr lang="de-DE" sz="2400" b="1" dirty="0" err="1" smtClean="0">
                <a:solidFill>
                  <a:prstClr val="black"/>
                </a:solidFill>
                <a:latin typeface="Calibri"/>
              </a:rPr>
              <a:t>profil</a:t>
            </a:r>
            <a:r>
              <a:rPr lang="de-DE" sz="2400" b="1" dirty="0" smtClean="0">
                <a:solidFill>
                  <a:prstClr val="black"/>
                </a:solidFill>
                <a:latin typeface="Calibri"/>
              </a:rPr>
              <a:t> (</a:t>
            </a:r>
            <a:r>
              <a:rPr lang="de-DE" sz="2400" b="1" dirty="0" err="1" smtClean="0">
                <a:solidFill>
                  <a:prstClr val="black"/>
                </a:solidFill>
                <a:latin typeface="Calibri"/>
              </a:rPr>
              <a:t>bw</a:t>
            </a:r>
            <a:r>
              <a:rPr lang="de-DE" sz="2400" b="1" dirty="0" smtClean="0">
                <a:solidFill>
                  <a:prstClr val="black"/>
                </a:solidFill>
                <a:latin typeface="Calibri"/>
              </a:rPr>
              <a:t>)“</a:t>
            </a:r>
            <a:endParaRPr lang="de-DE" dirty="0"/>
          </a:p>
        </p:txBody>
      </p:sp>
      <p:sp>
        <p:nvSpPr>
          <p:cNvPr id="3" name="Rechteck 2"/>
          <p:cNvSpPr/>
          <p:nvPr/>
        </p:nvSpPr>
        <p:spPr>
          <a:xfrm>
            <a:off x="669146" y="1486500"/>
            <a:ext cx="7489768"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Die </a:t>
            </a:r>
            <a:r>
              <a:rPr lang="de-DE" dirty="0">
                <a:solidFill>
                  <a:srgbClr val="000000"/>
                </a:solidFill>
              </a:rPr>
              <a:t>Aufträge zum Nachweis der Kennarten werden zeitnah nach Ende der Antragstellung des GA 2025 an die Antragstellenden verschickt. Da die meisten Kennarten zu diesem Zeitpunkt bereits verblüht sind, wird empfohlen bereits vorher Fotos </a:t>
            </a:r>
            <a:r>
              <a:rPr lang="de-DE" dirty="0" smtClean="0">
                <a:solidFill>
                  <a:srgbClr val="000000"/>
                </a:solidFill>
              </a:rPr>
              <a:t>aufzunehmen.</a:t>
            </a:r>
          </a:p>
          <a:p>
            <a:pPr marL="285750" indent="-285750">
              <a:lnSpc>
                <a:spcPct val="150000"/>
              </a:lnSpc>
              <a:buFont typeface="Arial" panose="020B0604020202020204" pitchFamily="34" charset="0"/>
              <a:buChar char="•"/>
            </a:pPr>
            <a:r>
              <a:rPr lang="de-DE" dirty="0" smtClean="0">
                <a:solidFill>
                  <a:srgbClr val="000000"/>
                </a:solidFill>
              </a:rPr>
              <a:t>Nur </a:t>
            </a:r>
            <a:r>
              <a:rPr lang="de-DE" dirty="0">
                <a:solidFill>
                  <a:srgbClr val="000000"/>
                </a:solidFill>
              </a:rPr>
              <a:t>wenn die Fotos mit der App </a:t>
            </a:r>
            <a:r>
              <a:rPr lang="de-DE" dirty="0" err="1">
                <a:solidFill>
                  <a:srgbClr val="000000"/>
                </a:solidFill>
              </a:rPr>
              <a:t>profil</a:t>
            </a:r>
            <a:r>
              <a:rPr lang="de-DE" dirty="0">
                <a:solidFill>
                  <a:srgbClr val="000000"/>
                </a:solidFill>
              </a:rPr>
              <a:t> (</a:t>
            </a:r>
            <a:r>
              <a:rPr lang="de-DE" dirty="0" err="1">
                <a:solidFill>
                  <a:srgbClr val="000000"/>
                </a:solidFill>
              </a:rPr>
              <a:t>bw</a:t>
            </a:r>
            <a:r>
              <a:rPr lang="de-DE" dirty="0">
                <a:solidFill>
                  <a:srgbClr val="000000"/>
                </a:solidFill>
              </a:rPr>
              <a:t>) aufgenommen werden, können diese Fotos auch den Aufträgen zugeordnet werden. Das Einfügen von Fotos in die Galerie oder in einen Auftrag, die außerhalb der App </a:t>
            </a:r>
            <a:r>
              <a:rPr lang="de-DE" dirty="0" err="1">
                <a:solidFill>
                  <a:srgbClr val="000000"/>
                </a:solidFill>
              </a:rPr>
              <a:t>profil</a:t>
            </a:r>
            <a:r>
              <a:rPr lang="de-DE" dirty="0">
                <a:solidFill>
                  <a:srgbClr val="000000"/>
                </a:solidFill>
              </a:rPr>
              <a:t>(</a:t>
            </a:r>
            <a:r>
              <a:rPr lang="de-DE" dirty="0" err="1">
                <a:solidFill>
                  <a:srgbClr val="000000"/>
                </a:solidFill>
              </a:rPr>
              <a:t>bw</a:t>
            </a:r>
            <a:r>
              <a:rPr lang="de-DE" dirty="0">
                <a:solidFill>
                  <a:srgbClr val="000000"/>
                </a:solidFill>
              </a:rPr>
              <a:t>) erstellt wurden, ist nicht </a:t>
            </a:r>
            <a:r>
              <a:rPr lang="de-DE" dirty="0" smtClean="0">
                <a:solidFill>
                  <a:srgbClr val="000000"/>
                </a:solidFill>
              </a:rPr>
              <a:t>möglich.</a:t>
            </a:r>
          </a:p>
          <a:p>
            <a:pPr marL="285750" indent="-285750">
              <a:lnSpc>
                <a:spcPct val="150000"/>
              </a:lnSpc>
              <a:buFont typeface="Arial" panose="020B0604020202020204" pitchFamily="34" charset="0"/>
              <a:buChar char="•"/>
            </a:pPr>
            <a:r>
              <a:rPr lang="de-DE" dirty="0" smtClean="0">
                <a:solidFill>
                  <a:srgbClr val="000000"/>
                </a:solidFill>
              </a:rPr>
              <a:t>Die </a:t>
            </a:r>
            <a:r>
              <a:rPr lang="de-DE" dirty="0">
                <a:solidFill>
                  <a:srgbClr val="000000"/>
                </a:solidFill>
              </a:rPr>
              <a:t>eingereichten Fotos werden mit dem Programm „Flora Incognita“ der Technischen Universität </a:t>
            </a:r>
            <a:r>
              <a:rPr lang="de-DE" dirty="0" err="1">
                <a:solidFill>
                  <a:srgbClr val="000000"/>
                </a:solidFill>
              </a:rPr>
              <a:t>Illmenau</a:t>
            </a:r>
            <a:r>
              <a:rPr lang="de-DE" dirty="0">
                <a:solidFill>
                  <a:srgbClr val="000000"/>
                </a:solidFill>
              </a:rPr>
              <a:t> plausibilisiert</a:t>
            </a:r>
          </a:p>
        </p:txBody>
      </p:sp>
    </p:spTree>
    <p:extLst>
      <p:ext uri="{BB962C8B-B14F-4D97-AF65-F5344CB8AC3E}">
        <p14:creationId xmlns:p14="http://schemas.microsoft.com/office/powerpoint/2010/main" val="36059867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3133294" cy="461665"/>
          </a:xfrm>
          <a:prstGeom prst="rect">
            <a:avLst/>
          </a:prstGeom>
        </p:spPr>
        <p:txBody>
          <a:bodyPr wrap="none">
            <a:spAutoFit/>
          </a:bodyPr>
          <a:lstStyle/>
          <a:p>
            <a:r>
              <a:rPr lang="de-DE" sz="2400" b="1" dirty="0" smtClean="0">
                <a:solidFill>
                  <a:prstClr val="black"/>
                </a:solidFill>
                <a:latin typeface="Calibri"/>
              </a:rPr>
              <a:t>„</a:t>
            </a:r>
            <a:r>
              <a:rPr lang="de-DE" sz="2400" b="1" dirty="0" err="1" smtClean="0">
                <a:solidFill>
                  <a:prstClr val="black"/>
                </a:solidFill>
                <a:latin typeface="Calibri"/>
              </a:rPr>
              <a:t>profil</a:t>
            </a:r>
            <a:r>
              <a:rPr lang="de-DE" sz="2400" b="1" dirty="0" smtClean="0">
                <a:solidFill>
                  <a:prstClr val="black"/>
                </a:solidFill>
                <a:latin typeface="Calibri"/>
              </a:rPr>
              <a:t> (</a:t>
            </a:r>
            <a:r>
              <a:rPr lang="de-DE" sz="2400" b="1" dirty="0" err="1" smtClean="0">
                <a:solidFill>
                  <a:prstClr val="black"/>
                </a:solidFill>
                <a:latin typeface="Calibri"/>
              </a:rPr>
              <a:t>bw</a:t>
            </a:r>
            <a:r>
              <a:rPr lang="de-DE" sz="2400" b="1" dirty="0" smtClean="0">
                <a:solidFill>
                  <a:prstClr val="black"/>
                </a:solidFill>
                <a:latin typeface="Calibri"/>
              </a:rPr>
              <a:t>)“ - Aufträge</a:t>
            </a:r>
            <a:endParaRPr lang="de-DE" dirty="0"/>
          </a:p>
        </p:txBody>
      </p:sp>
      <p:sp>
        <p:nvSpPr>
          <p:cNvPr id="2" name="Rechteck 1"/>
          <p:cNvSpPr/>
          <p:nvPr/>
        </p:nvSpPr>
        <p:spPr>
          <a:xfrm>
            <a:off x="465513" y="1499866"/>
            <a:ext cx="4588625"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Durch </a:t>
            </a:r>
            <a:r>
              <a:rPr lang="de-DE" dirty="0">
                <a:solidFill>
                  <a:srgbClr val="000000"/>
                </a:solidFill>
              </a:rPr>
              <a:t>Drücken auf den Menüpunkt oder die Schaltfläche „Aufträge“ öffnet sich die </a:t>
            </a:r>
            <a:r>
              <a:rPr lang="de-DE" dirty="0" smtClean="0">
                <a:solidFill>
                  <a:srgbClr val="000000"/>
                </a:solidFill>
              </a:rPr>
              <a:t>Auftragsliste</a:t>
            </a:r>
          </a:p>
          <a:p>
            <a:pPr marL="285750" indent="-285750">
              <a:lnSpc>
                <a:spcPct val="150000"/>
              </a:lnSpc>
              <a:buFont typeface="Arial" panose="020B0604020202020204" pitchFamily="34" charset="0"/>
              <a:buChar char="•"/>
            </a:pPr>
            <a:r>
              <a:rPr lang="de-DE" dirty="0" smtClean="0">
                <a:solidFill>
                  <a:srgbClr val="000000"/>
                </a:solidFill>
              </a:rPr>
              <a:t>Rechts </a:t>
            </a:r>
            <a:r>
              <a:rPr lang="de-DE" dirty="0">
                <a:solidFill>
                  <a:srgbClr val="000000"/>
                </a:solidFill>
              </a:rPr>
              <a:t>neben dem Wort Aufträge ist ein ovales grau hinterlegtes Textfeld, sofern offene, also nicht abgeschlossene Aufträge vorhanden sind, steht hier die Anzahl der offenen </a:t>
            </a:r>
            <a:r>
              <a:rPr lang="de-DE" dirty="0" smtClean="0">
                <a:solidFill>
                  <a:srgbClr val="000000"/>
                </a:solidFill>
              </a:rPr>
              <a:t>Aufträge</a:t>
            </a:r>
          </a:p>
          <a:p>
            <a:pPr marL="285750" indent="-285750">
              <a:lnSpc>
                <a:spcPct val="150000"/>
              </a:lnSpc>
              <a:buFont typeface="Arial" panose="020B0604020202020204" pitchFamily="34" charset="0"/>
              <a:buChar char="•"/>
            </a:pPr>
            <a:r>
              <a:rPr lang="de-DE" dirty="0" smtClean="0">
                <a:solidFill>
                  <a:srgbClr val="000000"/>
                </a:solidFill>
              </a:rPr>
              <a:t>Darin </a:t>
            </a:r>
            <a:r>
              <a:rPr lang="de-DE" dirty="0">
                <a:solidFill>
                  <a:srgbClr val="000000"/>
                </a:solidFill>
              </a:rPr>
              <a:t>sind alle aktuell </a:t>
            </a:r>
            <a:r>
              <a:rPr lang="de-DE" dirty="0" smtClean="0">
                <a:solidFill>
                  <a:srgbClr val="000000"/>
                </a:solidFill>
              </a:rPr>
              <a:t>zu </a:t>
            </a:r>
            <a:r>
              <a:rPr lang="de-DE" dirty="0">
                <a:solidFill>
                  <a:srgbClr val="000000"/>
                </a:solidFill>
              </a:rPr>
              <a:t>erledigenden Aufträge gelistet</a:t>
            </a:r>
          </a:p>
        </p:txBody>
      </p:sp>
      <p:pic>
        <p:nvPicPr>
          <p:cNvPr id="8" name="Grafik 7"/>
          <p:cNvPicPr>
            <a:picLocks noChangeAspect="1"/>
          </p:cNvPicPr>
          <p:nvPr/>
        </p:nvPicPr>
        <p:blipFill rotWithShape="1">
          <a:blip r:embed="rId2"/>
          <a:srcRect l="9386" t="18835" r="4560" b="18835"/>
          <a:stretch/>
        </p:blipFill>
        <p:spPr>
          <a:xfrm>
            <a:off x="5336771" y="1751151"/>
            <a:ext cx="3557847" cy="706582"/>
          </a:xfrm>
          <a:prstGeom prst="rect">
            <a:avLst/>
          </a:prstGeom>
          <a:ln>
            <a:solidFill>
              <a:srgbClr val="000000"/>
            </a:solidFill>
          </a:ln>
        </p:spPr>
      </p:pic>
      <p:pic>
        <p:nvPicPr>
          <p:cNvPr id="9" name="Grafik 8"/>
          <p:cNvPicPr>
            <a:picLocks noChangeAspect="1"/>
          </p:cNvPicPr>
          <p:nvPr/>
        </p:nvPicPr>
        <p:blipFill rotWithShape="1">
          <a:blip r:embed="rId3"/>
          <a:srcRect l="5423" t="5521" r="3111" b="3609"/>
          <a:stretch/>
        </p:blipFill>
        <p:spPr>
          <a:xfrm>
            <a:off x="5336771" y="2616099"/>
            <a:ext cx="3557847" cy="3500594"/>
          </a:xfrm>
          <a:prstGeom prst="rect">
            <a:avLst/>
          </a:prstGeom>
        </p:spPr>
      </p:pic>
      <p:cxnSp>
        <p:nvCxnSpPr>
          <p:cNvPr id="12" name="Gerade Verbindung mit Pfeil 11"/>
          <p:cNvCxnSpPr/>
          <p:nvPr/>
        </p:nvCxnSpPr>
        <p:spPr>
          <a:xfrm>
            <a:off x="4447309" y="2104442"/>
            <a:ext cx="1022466" cy="1"/>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V="1">
            <a:off x="4684222" y="2262809"/>
            <a:ext cx="2863734" cy="1055499"/>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4447309" y="5182923"/>
            <a:ext cx="889462" cy="0"/>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7666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1792029" cy="461665"/>
          </a:xfrm>
          <a:prstGeom prst="rect">
            <a:avLst/>
          </a:prstGeom>
        </p:spPr>
        <p:txBody>
          <a:bodyPr wrap="none">
            <a:spAutoFit/>
          </a:bodyPr>
          <a:lstStyle/>
          <a:p>
            <a:r>
              <a:rPr lang="de-DE" sz="2400" b="1" dirty="0" smtClean="0">
                <a:solidFill>
                  <a:prstClr val="black"/>
                </a:solidFill>
                <a:latin typeface="Calibri"/>
              </a:rPr>
              <a:t>„</a:t>
            </a:r>
            <a:r>
              <a:rPr lang="de-DE" sz="2400" b="1" dirty="0" err="1" smtClean="0">
                <a:solidFill>
                  <a:prstClr val="black"/>
                </a:solidFill>
                <a:latin typeface="Calibri"/>
              </a:rPr>
              <a:t>profil</a:t>
            </a:r>
            <a:r>
              <a:rPr lang="de-DE" sz="2400" b="1" dirty="0" smtClean="0">
                <a:solidFill>
                  <a:prstClr val="black"/>
                </a:solidFill>
                <a:latin typeface="Calibri"/>
              </a:rPr>
              <a:t> (</a:t>
            </a:r>
            <a:r>
              <a:rPr lang="de-DE" sz="2400" b="1" dirty="0" err="1" smtClean="0">
                <a:solidFill>
                  <a:prstClr val="black"/>
                </a:solidFill>
                <a:latin typeface="Calibri"/>
              </a:rPr>
              <a:t>bw</a:t>
            </a:r>
            <a:r>
              <a:rPr lang="de-DE" sz="2400" b="1" dirty="0" smtClean="0">
                <a:solidFill>
                  <a:prstClr val="black"/>
                </a:solidFill>
                <a:latin typeface="Calibri"/>
              </a:rPr>
              <a:t>)“</a:t>
            </a:r>
            <a:endParaRPr lang="de-DE" dirty="0"/>
          </a:p>
        </p:txBody>
      </p:sp>
      <p:pic>
        <p:nvPicPr>
          <p:cNvPr id="2" name="Grafik 1"/>
          <p:cNvPicPr>
            <a:picLocks noChangeAspect="1"/>
          </p:cNvPicPr>
          <p:nvPr/>
        </p:nvPicPr>
        <p:blipFill rotWithShape="1">
          <a:blip r:embed="rId2"/>
          <a:srcRect l="10883" t="2541" r="3381" b="8615"/>
          <a:stretch/>
        </p:blipFill>
        <p:spPr>
          <a:xfrm>
            <a:off x="6324664" y="945418"/>
            <a:ext cx="2586579" cy="5195456"/>
          </a:xfrm>
          <a:prstGeom prst="rect">
            <a:avLst/>
          </a:prstGeom>
        </p:spPr>
      </p:pic>
      <p:sp>
        <p:nvSpPr>
          <p:cNvPr id="7" name="Rechteck 6"/>
          <p:cNvSpPr/>
          <p:nvPr/>
        </p:nvSpPr>
        <p:spPr>
          <a:xfrm>
            <a:off x="507076" y="1627237"/>
            <a:ext cx="5527964" cy="3831818"/>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drücken auf einen Auftrag öffnet diesen</a:t>
            </a:r>
          </a:p>
          <a:p>
            <a:pPr marL="285750" indent="-285750">
              <a:lnSpc>
                <a:spcPct val="150000"/>
              </a:lnSpc>
              <a:buFont typeface="Arial" panose="020B0604020202020204" pitchFamily="34" charset="0"/>
              <a:buChar char="•"/>
            </a:pPr>
            <a:r>
              <a:rPr lang="de-DE" dirty="0" smtClean="0">
                <a:solidFill>
                  <a:srgbClr val="000000"/>
                </a:solidFill>
              </a:rPr>
              <a:t>Ein </a:t>
            </a:r>
            <a:r>
              <a:rPr lang="de-DE" dirty="0">
                <a:solidFill>
                  <a:srgbClr val="000000"/>
                </a:solidFill>
              </a:rPr>
              <a:t>Auftrag wird bearbeitet, indem </a:t>
            </a:r>
            <a:r>
              <a:rPr lang="de-DE" dirty="0" smtClean="0">
                <a:solidFill>
                  <a:srgbClr val="000000"/>
                </a:solidFill>
              </a:rPr>
              <a:t>ein </a:t>
            </a:r>
            <a:r>
              <a:rPr lang="de-DE" dirty="0">
                <a:solidFill>
                  <a:srgbClr val="000000"/>
                </a:solidFill>
              </a:rPr>
              <a:t>Foto (Nachweis) </a:t>
            </a:r>
            <a:r>
              <a:rPr lang="de-DE" dirty="0" smtClean="0">
                <a:solidFill>
                  <a:srgbClr val="000000"/>
                </a:solidFill>
              </a:rPr>
              <a:t>aufgenommen wird</a:t>
            </a:r>
          </a:p>
          <a:p>
            <a:pPr marL="285750" indent="-285750">
              <a:lnSpc>
                <a:spcPct val="150000"/>
              </a:lnSpc>
              <a:buFont typeface="Arial" panose="020B0604020202020204" pitchFamily="34" charset="0"/>
              <a:buChar char="•"/>
            </a:pPr>
            <a:r>
              <a:rPr lang="de-DE" dirty="0" smtClean="0">
                <a:solidFill>
                  <a:srgbClr val="000000"/>
                </a:solidFill>
              </a:rPr>
              <a:t>Hier </a:t>
            </a:r>
            <a:r>
              <a:rPr lang="de-DE" dirty="0">
                <a:solidFill>
                  <a:srgbClr val="000000"/>
                </a:solidFill>
              </a:rPr>
              <a:t>erscheint eventuell die Info, dass der Standort </a:t>
            </a:r>
            <a:r>
              <a:rPr lang="de-DE" dirty="0" smtClean="0">
                <a:solidFill>
                  <a:srgbClr val="000000"/>
                </a:solidFill>
              </a:rPr>
              <a:t>zu </a:t>
            </a:r>
            <a:r>
              <a:rPr lang="de-DE" dirty="0">
                <a:solidFill>
                  <a:srgbClr val="000000"/>
                </a:solidFill>
              </a:rPr>
              <a:t>weit </a:t>
            </a:r>
            <a:r>
              <a:rPr lang="de-DE" dirty="0" smtClean="0">
                <a:solidFill>
                  <a:srgbClr val="000000"/>
                </a:solidFill>
              </a:rPr>
              <a:t>entfernt vom </a:t>
            </a:r>
            <a:r>
              <a:rPr lang="de-DE" dirty="0">
                <a:solidFill>
                  <a:srgbClr val="000000"/>
                </a:solidFill>
              </a:rPr>
              <a:t>Teilschlag </a:t>
            </a:r>
            <a:r>
              <a:rPr lang="de-DE" dirty="0" smtClean="0">
                <a:solidFill>
                  <a:srgbClr val="000000"/>
                </a:solidFill>
              </a:rPr>
              <a:t>ist</a:t>
            </a:r>
          </a:p>
          <a:p>
            <a:pPr marL="285750" indent="-285750">
              <a:lnSpc>
                <a:spcPct val="150000"/>
              </a:lnSpc>
              <a:buFont typeface="Arial" panose="020B0604020202020204" pitchFamily="34" charset="0"/>
              <a:buChar char="•"/>
            </a:pPr>
            <a:r>
              <a:rPr lang="de-DE" dirty="0" smtClean="0">
                <a:solidFill>
                  <a:srgbClr val="000000"/>
                </a:solidFill>
              </a:rPr>
              <a:t>drücken auf die Fotoschaltfläche öffnet </a:t>
            </a:r>
            <a:r>
              <a:rPr lang="de-DE" dirty="0">
                <a:solidFill>
                  <a:srgbClr val="000000"/>
                </a:solidFill>
              </a:rPr>
              <a:t>die Fotofunktion im ausgewählten Auftrag </a:t>
            </a:r>
            <a:endParaRPr lang="de-DE" dirty="0" smtClean="0">
              <a:solidFill>
                <a:srgbClr val="000000"/>
              </a:solidFill>
            </a:endParaRPr>
          </a:p>
          <a:p>
            <a:pPr marL="285750" indent="-285750">
              <a:lnSpc>
                <a:spcPct val="150000"/>
              </a:lnSpc>
              <a:buFont typeface="Arial" panose="020B0604020202020204" pitchFamily="34" charset="0"/>
              <a:buChar char="•"/>
            </a:pPr>
            <a:r>
              <a:rPr lang="de-DE" dirty="0" smtClean="0">
                <a:solidFill>
                  <a:srgbClr val="000000"/>
                </a:solidFill>
              </a:rPr>
              <a:t>Im </a:t>
            </a:r>
            <a:r>
              <a:rPr lang="de-DE" dirty="0">
                <a:solidFill>
                  <a:srgbClr val="000000"/>
                </a:solidFill>
              </a:rPr>
              <a:t>Feld „Bemerkung“ kann ein individueller Eintrag </a:t>
            </a:r>
            <a:r>
              <a:rPr lang="de-DE" dirty="0" smtClean="0">
                <a:solidFill>
                  <a:srgbClr val="000000"/>
                </a:solidFill>
              </a:rPr>
              <a:t>erfolgen</a:t>
            </a:r>
            <a:endParaRPr lang="de-DE" dirty="0">
              <a:solidFill>
                <a:srgbClr val="000000"/>
              </a:solidFill>
            </a:endParaRPr>
          </a:p>
        </p:txBody>
      </p:sp>
      <p:cxnSp>
        <p:nvCxnSpPr>
          <p:cNvPr id="8" name="Gerade Verbindung mit Pfeil 7"/>
          <p:cNvCxnSpPr/>
          <p:nvPr/>
        </p:nvCxnSpPr>
        <p:spPr>
          <a:xfrm>
            <a:off x="4879571" y="3303320"/>
            <a:ext cx="1381892" cy="650371"/>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4705399" y="4182918"/>
            <a:ext cx="1619265" cy="815802"/>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16154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C0CD09-2426-4BA4-BEEE-178FB34E561F}" type="datetime1">
              <a:rPr kumimoji="0" lang="de-DE" sz="1100" b="1"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03.04.2025</a:t>
            </a:fld>
            <a:endParaRPr kumimoji="0" lang="de-DE" sz="1100" b="1" i="0" u="none" strike="noStrike" kern="1200" cap="none" spc="0" normalizeH="0" baseline="0" noProof="0">
              <a:ln>
                <a:noFill/>
              </a:ln>
              <a:solidFill>
                <a:prstClr val="white"/>
              </a:solidFill>
              <a:effectLst/>
              <a:uLnTx/>
              <a:uFillTx/>
              <a:latin typeface="Calibri Light"/>
              <a:ea typeface="+mn-ea"/>
              <a:cs typeface="+mn-cs"/>
            </a:endParaRP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63F44-1E01-49D3-AED9-65B73762437A}" type="slidenum">
              <a:rPr kumimoji="0" lang="de-DE" sz="11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de-DE" sz="1100" b="1" i="0" u="none" strike="noStrike" kern="1200" cap="none" spc="0" normalizeH="0" baseline="0" noProof="0">
              <a:ln>
                <a:noFill/>
              </a:ln>
              <a:solidFill>
                <a:prstClr val="white"/>
              </a:solidFill>
              <a:effectLst/>
              <a:uLnTx/>
              <a:uFillTx/>
              <a:latin typeface="Calibri"/>
              <a:ea typeface="+mn-ea"/>
              <a:cs typeface="+mn-cs"/>
            </a:endParaRPr>
          </a:p>
        </p:txBody>
      </p:sp>
      <p:sp>
        <p:nvSpPr>
          <p:cNvPr id="6" name="Rechteck 5"/>
          <p:cNvSpPr/>
          <p:nvPr/>
        </p:nvSpPr>
        <p:spPr>
          <a:xfrm>
            <a:off x="827088" y="219670"/>
            <a:ext cx="5000135" cy="646331"/>
          </a:xfrm>
          <a:prstGeom prst="rect">
            <a:avLst/>
          </a:prstGeom>
        </p:spPr>
        <p:txBody>
          <a:bodyPr wrap="square">
            <a:spAutoFit/>
          </a:bodyPr>
          <a:lstStyle/>
          <a:p>
            <a:r>
              <a:rPr lang="de-DE" sz="3600" b="1" u="sng" dirty="0" smtClean="0">
                <a:solidFill>
                  <a:srgbClr val="000000"/>
                </a:solidFill>
                <a:latin typeface="+mj-lt"/>
              </a:rPr>
              <a:t>FIONA 2025</a:t>
            </a:r>
            <a:endParaRPr lang="de-DE" b="1" u="sng" dirty="0">
              <a:latin typeface="+mj-lt"/>
            </a:endParaRPr>
          </a:p>
        </p:txBody>
      </p:sp>
      <p:sp>
        <p:nvSpPr>
          <p:cNvPr id="10" name="Rechteck 9"/>
          <p:cNvSpPr/>
          <p:nvPr/>
        </p:nvSpPr>
        <p:spPr>
          <a:xfrm>
            <a:off x="827088" y="945418"/>
            <a:ext cx="1792029" cy="461665"/>
          </a:xfrm>
          <a:prstGeom prst="rect">
            <a:avLst/>
          </a:prstGeom>
        </p:spPr>
        <p:txBody>
          <a:bodyPr wrap="none">
            <a:spAutoFit/>
          </a:bodyPr>
          <a:lstStyle/>
          <a:p>
            <a:r>
              <a:rPr lang="de-DE" sz="2400" b="1" dirty="0" smtClean="0">
                <a:solidFill>
                  <a:prstClr val="black"/>
                </a:solidFill>
                <a:latin typeface="Calibri"/>
              </a:rPr>
              <a:t>„</a:t>
            </a:r>
            <a:r>
              <a:rPr lang="de-DE" sz="2400" b="1" dirty="0" err="1" smtClean="0">
                <a:solidFill>
                  <a:prstClr val="black"/>
                </a:solidFill>
                <a:latin typeface="Calibri"/>
              </a:rPr>
              <a:t>profil</a:t>
            </a:r>
            <a:r>
              <a:rPr lang="de-DE" sz="2400" b="1" dirty="0" smtClean="0">
                <a:solidFill>
                  <a:prstClr val="black"/>
                </a:solidFill>
                <a:latin typeface="Calibri"/>
              </a:rPr>
              <a:t> (</a:t>
            </a:r>
            <a:r>
              <a:rPr lang="de-DE" sz="2400" b="1" dirty="0" err="1" smtClean="0">
                <a:solidFill>
                  <a:prstClr val="black"/>
                </a:solidFill>
                <a:latin typeface="Calibri"/>
              </a:rPr>
              <a:t>bw</a:t>
            </a:r>
            <a:r>
              <a:rPr lang="de-DE" sz="2400" b="1" dirty="0" smtClean="0">
                <a:solidFill>
                  <a:prstClr val="black"/>
                </a:solidFill>
                <a:latin typeface="Calibri"/>
              </a:rPr>
              <a:t>)“</a:t>
            </a:r>
            <a:endParaRPr lang="de-DE" dirty="0"/>
          </a:p>
        </p:txBody>
      </p:sp>
      <p:pic>
        <p:nvPicPr>
          <p:cNvPr id="2" name="Grafik 1"/>
          <p:cNvPicPr>
            <a:picLocks noChangeAspect="1"/>
          </p:cNvPicPr>
          <p:nvPr/>
        </p:nvPicPr>
        <p:blipFill rotWithShape="1">
          <a:blip r:embed="rId2"/>
          <a:srcRect l="10883" t="2541" r="3381" b="8615"/>
          <a:stretch/>
        </p:blipFill>
        <p:spPr>
          <a:xfrm>
            <a:off x="6324664" y="945418"/>
            <a:ext cx="2586579" cy="5195456"/>
          </a:xfrm>
          <a:prstGeom prst="rect">
            <a:avLst/>
          </a:prstGeom>
        </p:spPr>
      </p:pic>
      <p:sp>
        <p:nvSpPr>
          <p:cNvPr id="3" name="Rechteck 2"/>
          <p:cNvSpPr/>
          <p:nvPr/>
        </p:nvSpPr>
        <p:spPr>
          <a:xfrm>
            <a:off x="727335" y="1486500"/>
            <a:ext cx="5473960"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de-DE" dirty="0" smtClean="0">
                <a:solidFill>
                  <a:srgbClr val="000000"/>
                </a:solidFill>
              </a:rPr>
              <a:t>wenn alle </a:t>
            </a:r>
            <a:r>
              <a:rPr lang="de-DE" dirty="0">
                <a:solidFill>
                  <a:srgbClr val="000000"/>
                </a:solidFill>
              </a:rPr>
              <a:t>benötigten Fotos einem Auftrag zugeordnet </a:t>
            </a:r>
            <a:r>
              <a:rPr lang="de-DE" dirty="0" smtClean="0">
                <a:solidFill>
                  <a:srgbClr val="000000"/>
                </a:solidFill>
              </a:rPr>
              <a:t>(mit Kamera oder aus Galerie) sind, </a:t>
            </a:r>
            <a:r>
              <a:rPr lang="de-DE" dirty="0">
                <a:solidFill>
                  <a:srgbClr val="000000"/>
                </a:solidFill>
              </a:rPr>
              <a:t>kann dieser eingereicht </a:t>
            </a:r>
            <a:r>
              <a:rPr lang="de-DE" dirty="0" smtClean="0">
                <a:solidFill>
                  <a:srgbClr val="000000"/>
                </a:solidFill>
              </a:rPr>
              <a:t>werden</a:t>
            </a:r>
          </a:p>
          <a:p>
            <a:pPr marL="285750" indent="-285750">
              <a:lnSpc>
                <a:spcPct val="150000"/>
              </a:lnSpc>
              <a:buFont typeface="Arial" panose="020B0604020202020204" pitchFamily="34" charset="0"/>
              <a:buChar char="•"/>
            </a:pPr>
            <a:endParaRPr lang="de-DE" dirty="0" smtClean="0">
              <a:solidFill>
                <a:srgbClr val="000000"/>
              </a:solidFill>
            </a:endParaRPr>
          </a:p>
          <a:p>
            <a:pPr marL="285750" indent="-285750">
              <a:lnSpc>
                <a:spcPct val="150000"/>
              </a:lnSpc>
              <a:buFont typeface="Arial" panose="020B0604020202020204" pitchFamily="34" charset="0"/>
              <a:buChar char="•"/>
            </a:pPr>
            <a:endParaRPr lang="de-DE" dirty="0" smtClean="0">
              <a:solidFill>
                <a:srgbClr val="000000"/>
              </a:solidFill>
            </a:endParaRPr>
          </a:p>
          <a:p>
            <a:pPr marL="285750" indent="-285750">
              <a:lnSpc>
                <a:spcPct val="150000"/>
              </a:lnSpc>
              <a:buFont typeface="Arial" panose="020B0604020202020204" pitchFamily="34" charset="0"/>
              <a:buChar char="•"/>
            </a:pPr>
            <a:r>
              <a:rPr lang="de-DE" dirty="0" smtClean="0">
                <a:solidFill>
                  <a:srgbClr val="000000"/>
                </a:solidFill>
              </a:rPr>
              <a:t>Mit </a:t>
            </a:r>
            <a:r>
              <a:rPr lang="de-DE" dirty="0">
                <a:solidFill>
                  <a:srgbClr val="000000"/>
                </a:solidFill>
              </a:rPr>
              <a:t>„Einreichen“ wird der Auftrag an die Verwaltung gesendet </a:t>
            </a:r>
            <a:endParaRPr lang="de-DE" dirty="0" smtClean="0">
              <a:solidFill>
                <a:srgbClr val="000000"/>
              </a:solidFill>
            </a:endParaRPr>
          </a:p>
          <a:p>
            <a:pPr marL="285750" indent="-285750">
              <a:lnSpc>
                <a:spcPct val="150000"/>
              </a:lnSpc>
              <a:buFont typeface="Arial" panose="020B0604020202020204" pitchFamily="34" charset="0"/>
              <a:buChar char="•"/>
            </a:pPr>
            <a:endParaRPr lang="de-DE" dirty="0" smtClean="0">
              <a:solidFill>
                <a:srgbClr val="000000"/>
              </a:solidFill>
            </a:endParaRPr>
          </a:p>
          <a:p>
            <a:pPr marL="285750" indent="-285750">
              <a:lnSpc>
                <a:spcPct val="150000"/>
              </a:lnSpc>
              <a:buFont typeface="Arial" panose="020B0604020202020204" pitchFamily="34" charset="0"/>
              <a:buChar char="•"/>
            </a:pPr>
            <a:r>
              <a:rPr lang="de-DE" dirty="0" smtClean="0">
                <a:solidFill>
                  <a:srgbClr val="000000"/>
                </a:solidFill>
              </a:rPr>
              <a:t>durch drücken der </a:t>
            </a:r>
            <a:r>
              <a:rPr lang="de-DE" dirty="0">
                <a:solidFill>
                  <a:srgbClr val="000000"/>
                </a:solidFill>
              </a:rPr>
              <a:t>Schaltfläche „Schließen“, wird der Auftrag ohne Einreichen geschlossen</a:t>
            </a:r>
          </a:p>
        </p:txBody>
      </p:sp>
      <p:cxnSp>
        <p:nvCxnSpPr>
          <p:cNvPr id="9" name="Gerade Verbindung mit Pfeil 8"/>
          <p:cNvCxnSpPr/>
          <p:nvPr/>
        </p:nvCxnSpPr>
        <p:spPr>
          <a:xfrm>
            <a:off x="4879571" y="3965171"/>
            <a:ext cx="1862051" cy="1496291"/>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4738255" y="5212080"/>
            <a:ext cx="1586409" cy="789709"/>
          </a:xfrm>
          <a:prstGeom prst="straightConnector1">
            <a:avLst/>
          </a:prstGeom>
          <a:ln w="31750">
            <a:solidFill>
              <a:srgbClr val="E8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580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henlohekreis">
  <a:themeElements>
    <a:clrScheme name="Benutzerdefiniert 8">
      <a:dk1>
        <a:sysClr val="windowText" lastClr="000000"/>
      </a:dk1>
      <a:lt1>
        <a:sysClr val="window" lastClr="FFFFFF"/>
      </a:lt1>
      <a:dk2>
        <a:srgbClr val="000000"/>
      </a:dk2>
      <a:lt2>
        <a:srgbClr val="FFFFFF"/>
      </a:lt2>
      <a:accent1>
        <a:srgbClr val="C8411E"/>
      </a:accent1>
      <a:accent2>
        <a:srgbClr val="FAB938"/>
      </a:accent2>
      <a:accent3>
        <a:srgbClr val="387121"/>
      </a:accent3>
      <a:accent4>
        <a:srgbClr val="323492"/>
      </a:accent4>
      <a:accent5>
        <a:srgbClr val="E98300"/>
      </a:accent5>
      <a:accent6>
        <a:srgbClr val="9F1D03"/>
      </a:accent6>
      <a:hlink>
        <a:srgbClr val="E98300"/>
      </a:hlink>
      <a:folHlink>
        <a:srgbClr val="646464"/>
      </a:folHlink>
    </a:clrScheme>
    <a:fontScheme name="Hohenlohekreis">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ohenlohekreis">
  <a:themeElements>
    <a:clrScheme name="Benutzerdefiniert 8">
      <a:dk1>
        <a:sysClr val="windowText" lastClr="000000"/>
      </a:dk1>
      <a:lt1>
        <a:sysClr val="window" lastClr="FFFFFF"/>
      </a:lt1>
      <a:dk2>
        <a:srgbClr val="000000"/>
      </a:dk2>
      <a:lt2>
        <a:srgbClr val="FFFFFF"/>
      </a:lt2>
      <a:accent1>
        <a:srgbClr val="C8411E"/>
      </a:accent1>
      <a:accent2>
        <a:srgbClr val="FAB938"/>
      </a:accent2>
      <a:accent3>
        <a:srgbClr val="387121"/>
      </a:accent3>
      <a:accent4>
        <a:srgbClr val="323492"/>
      </a:accent4>
      <a:accent5>
        <a:srgbClr val="E98300"/>
      </a:accent5>
      <a:accent6>
        <a:srgbClr val="9F1D03"/>
      </a:accent6>
      <a:hlink>
        <a:srgbClr val="E98300"/>
      </a:hlink>
      <a:folHlink>
        <a:srgbClr val="646464"/>
      </a:folHlink>
    </a:clrScheme>
    <a:fontScheme name="Hohenlohekreis">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5131</Words>
  <Application>Microsoft Office PowerPoint</Application>
  <PresentationFormat>Bildschirmpräsentation (4:3)</PresentationFormat>
  <Paragraphs>878</Paragraphs>
  <Slides>106</Slides>
  <Notes>0</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106</vt:i4>
      </vt:variant>
    </vt:vector>
  </HeadingPairs>
  <TitlesOfParts>
    <vt:vector size="114" baseType="lpstr">
      <vt:lpstr>Arial</vt:lpstr>
      <vt:lpstr>BaWue Sans</vt:lpstr>
      <vt:lpstr>Calibri</vt:lpstr>
      <vt:lpstr>Calibri Light</vt:lpstr>
      <vt:lpstr>Symbol</vt:lpstr>
      <vt:lpstr>Wingdings</vt:lpstr>
      <vt:lpstr>Hohenlohekreis</vt:lpstr>
      <vt:lpstr>1_Hohenlohekreis</vt:lpstr>
      <vt:lpstr>Gemeinsamer Antrag 2025 FIONA</vt:lpstr>
      <vt:lpstr>PowerPoint-Präsentation</vt:lpstr>
      <vt:lpstr>PowerPoint-Präsentation</vt:lpstr>
      <vt:lpstr>PowerPoint-Präsentation</vt:lpstr>
      <vt:lpstr>PowerPoint-Präsentation</vt:lpstr>
      <vt:lpstr>Antragsverfahren 2025</vt:lpstr>
      <vt:lpstr>Antragsverfahren 2025</vt:lpstr>
      <vt:lpstr>Antragsverfahren 2025</vt:lpstr>
      <vt:lpstr>Antragsverfahren 2025</vt:lpstr>
      <vt:lpstr>Antragsverfahren 2025</vt:lpstr>
      <vt:lpstr>Antragsverfahren 2025</vt:lpstr>
      <vt:lpstr>Antragsverfahren 2025</vt:lpstr>
      <vt:lpstr>Antragsverfahren 2025</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PPT-Hohenlohekreis</dc:title>
  <dc:creator>Alessa Walz</dc:creator>
  <cp:lastModifiedBy>Noll, Samantha</cp:lastModifiedBy>
  <cp:revision>757</cp:revision>
  <cp:lastPrinted>2025-03-13T08:56:28Z</cp:lastPrinted>
  <dcterms:created xsi:type="dcterms:W3CDTF">2015-11-16T08:00:28Z</dcterms:created>
  <dcterms:modified xsi:type="dcterms:W3CDTF">2025-04-03T05:05:34Z</dcterms:modified>
</cp:coreProperties>
</file>